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60" r:id="rId3"/>
    <p:sldId id="261" r:id="rId4"/>
    <p:sldId id="257" r:id="rId5"/>
    <p:sldId id="282" r:id="rId6"/>
    <p:sldId id="258" r:id="rId7"/>
    <p:sldId id="264" r:id="rId8"/>
    <p:sldId id="284" r:id="rId9"/>
    <p:sldId id="285" r:id="rId10"/>
    <p:sldId id="286" r:id="rId11"/>
    <p:sldId id="287" r:id="rId12"/>
    <p:sldId id="288" r:id="rId13"/>
    <p:sldId id="289" r:id="rId14"/>
    <p:sldId id="290" r:id="rId15"/>
    <p:sldId id="291" r:id="rId16"/>
    <p:sldId id="292" r:id="rId17"/>
    <p:sldId id="293" r:id="rId18"/>
    <p:sldId id="294" r:id="rId19"/>
    <p:sldId id="278" r:id="rId20"/>
    <p:sldId id="279" r:id="rId21"/>
    <p:sldId id="263" r:id="rId22"/>
    <p:sldId id="283" r:id="rId23"/>
    <p:sldId id="276" r:id="rId24"/>
    <p:sldId id="277" r:id="rId25"/>
    <p:sldId id="281" r:id="rId26"/>
    <p:sldId id="269" r:id="rId27"/>
    <p:sldId id="272" r:id="rId28"/>
    <p:sldId id="270" r:id="rId29"/>
    <p:sldId id="273"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898AF"/>
    <a:srgbClr val="5EC5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652"/>
    <p:restoredTop sz="94670"/>
  </p:normalViewPr>
  <p:slideViewPr>
    <p:cSldViewPr snapToGrid="0" snapToObjects="1">
      <p:cViewPr varScale="1">
        <p:scale>
          <a:sx n="97" d="100"/>
          <a:sy n="97" d="100"/>
        </p:scale>
        <p:origin x="216" y="768"/>
      </p:cViewPr>
      <p:guideLst/>
    </p:cSldViewPr>
  </p:slideViewPr>
  <p:outlineViewPr>
    <p:cViewPr>
      <p:scale>
        <a:sx n="33" d="100"/>
        <a:sy n="33" d="100"/>
      </p:scale>
      <p:origin x="0" y="-496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tiff>
</file>

<file path=ppt/media/image10.tiff>
</file>

<file path=ppt/media/image11.tiff>
</file>

<file path=ppt/media/image12.tiff>
</file>

<file path=ppt/media/image13.png>
</file>

<file path=ppt/media/image14.tiff>
</file>

<file path=ppt/media/image15.tiff>
</file>

<file path=ppt/media/image16.tiff>
</file>

<file path=ppt/media/image17.jpg>
</file>

<file path=ppt/media/image18.png>
</file>

<file path=ppt/media/image19.png>
</file>

<file path=ppt/media/image2.tiff>
</file>

<file path=ppt/media/image20.png>
</file>

<file path=ppt/media/image21.tiff>
</file>

<file path=ppt/media/image22.png>
</file>

<file path=ppt/media/image23.tiff>
</file>

<file path=ppt/media/image24.png>
</file>

<file path=ppt/media/image25.tiff>
</file>

<file path=ppt/media/image3.tiff>
</file>

<file path=ppt/media/image4.tiff>
</file>

<file path=ppt/media/image5.tiff>
</file>

<file path=ppt/media/image6.tiff>
</file>

<file path=ppt/media/image7.tiff>
</file>

<file path=ppt/media/image8.tiff>
</file>

<file path=ppt/media/image9.tiff>
</file>

<file path=ppt/media/media1.wav>
</file>

<file path=ppt/media/media2.wav>
</file>

<file path=ppt/media/media3.wav>
</file>

<file path=ppt/media/media4.wav>
</file>

<file path=ppt/media/media5.wav>
</file>

<file path=ppt/media/media6.wav>
</file>

<file path=ppt/media/media7.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070627-502C-F943-BACC-FBAB50BAB9C9}" type="datetimeFigureOut">
              <a:rPr lang="en-US" smtClean="0"/>
              <a:t>3/24/18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37864D-F14E-4F4F-B30F-D6DBA773601A}" type="slidenum">
              <a:rPr lang="en-US" smtClean="0"/>
              <a:t>‹#›</a:t>
            </a:fld>
            <a:endParaRPr lang="en-US"/>
          </a:p>
        </p:txBody>
      </p:sp>
    </p:spTree>
    <p:extLst>
      <p:ext uri="{BB962C8B-B14F-4D97-AF65-F5344CB8AC3E}">
        <p14:creationId xmlns:p14="http://schemas.microsoft.com/office/powerpoint/2010/main" val="1833511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Personal story first</a:t>
            </a:r>
          </a:p>
        </p:txBody>
      </p:sp>
      <p:sp>
        <p:nvSpPr>
          <p:cNvPr id="4" name="Slide Number Placeholder 3"/>
          <p:cNvSpPr>
            <a:spLocks noGrp="1"/>
          </p:cNvSpPr>
          <p:nvPr>
            <p:ph type="sldNum" sz="quarter" idx="10"/>
          </p:nvPr>
        </p:nvSpPr>
        <p:spPr/>
        <p:txBody>
          <a:bodyPr/>
          <a:lstStyle/>
          <a:p>
            <a:fld id="{0337864D-F14E-4F4F-B30F-D6DBA773601A}" type="slidenum">
              <a:rPr lang="en-US" smtClean="0"/>
              <a:t>4</a:t>
            </a:fld>
            <a:endParaRPr lang="en-US"/>
          </a:p>
        </p:txBody>
      </p:sp>
    </p:spTree>
    <p:extLst>
      <p:ext uri="{BB962C8B-B14F-4D97-AF65-F5344CB8AC3E}">
        <p14:creationId xmlns:p14="http://schemas.microsoft.com/office/powerpoint/2010/main" val="22973194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 might be wondering, won’t this just make the noise louder as well? It uses the fact that background noise won’t be in the same phase delay as the voice. So when we’re shifting the wave, it’ll actually shift the noise out of focus, so it’ll be distributing the noise and amplifying the voice.</a:t>
            </a:r>
          </a:p>
        </p:txBody>
      </p:sp>
      <p:sp>
        <p:nvSpPr>
          <p:cNvPr id="4" name="Slide Number Placeholder 3"/>
          <p:cNvSpPr>
            <a:spLocks noGrp="1"/>
          </p:cNvSpPr>
          <p:nvPr>
            <p:ph type="sldNum" sz="quarter" idx="10"/>
          </p:nvPr>
        </p:nvSpPr>
        <p:spPr/>
        <p:txBody>
          <a:bodyPr/>
          <a:lstStyle/>
          <a:p>
            <a:fld id="{0337864D-F14E-4F4F-B30F-D6DBA773601A}" type="slidenum">
              <a:rPr lang="en-US" smtClean="0"/>
              <a:t>14</a:t>
            </a:fld>
            <a:endParaRPr lang="en-US"/>
          </a:p>
        </p:txBody>
      </p:sp>
    </p:spTree>
    <p:extLst>
      <p:ext uri="{BB962C8B-B14F-4D97-AF65-F5344CB8AC3E}">
        <p14:creationId xmlns:p14="http://schemas.microsoft.com/office/powerpoint/2010/main" val="4262406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Bone conduction solves conducive hearing loss, which occurs in the middle and outer ears. Second most common type of hearing loss. </a:t>
            </a:r>
          </a:p>
        </p:txBody>
      </p:sp>
      <p:sp>
        <p:nvSpPr>
          <p:cNvPr id="4" name="Slide Number Placeholder 3"/>
          <p:cNvSpPr>
            <a:spLocks noGrp="1"/>
          </p:cNvSpPr>
          <p:nvPr>
            <p:ph type="sldNum" sz="quarter" idx="10"/>
          </p:nvPr>
        </p:nvSpPr>
        <p:spPr/>
        <p:txBody>
          <a:bodyPr/>
          <a:lstStyle/>
          <a:p>
            <a:fld id="{0337864D-F14E-4F4F-B30F-D6DBA773601A}" type="slidenum">
              <a:rPr lang="en-US" smtClean="0"/>
              <a:t>15</a:t>
            </a:fld>
            <a:endParaRPr lang="en-US"/>
          </a:p>
        </p:txBody>
      </p:sp>
    </p:spTree>
    <p:extLst>
      <p:ext uri="{BB962C8B-B14F-4D97-AF65-F5344CB8AC3E}">
        <p14:creationId xmlns:p14="http://schemas.microsoft.com/office/powerpoint/2010/main" val="36243986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Bone conduction solves conducive hearing loss, which occurs in the middle and outer ears. Second most common type of hearing loss. </a:t>
            </a:r>
          </a:p>
        </p:txBody>
      </p:sp>
      <p:sp>
        <p:nvSpPr>
          <p:cNvPr id="4" name="Slide Number Placeholder 3"/>
          <p:cNvSpPr>
            <a:spLocks noGrp="1"/>
          </p:cNvSpPr>
          <p:nvPr>
            <p:ph type="sldNum" sz="quarter" idx="10"/>
          </p:nvPr>
        </p:nvSpPr>
        <p:spPr/>
        <p:txBody>
          <a:bodyPr/>
          <a:lstStyle/>
          <a:p>
            <a:fld id="{0337864D-F14E-4F4F-B30F-D6DBA773601A}" type="slidenum">
              <a:rPr lang="en-US" smtClean="0"/>
              <a:t>16</a:t>
            </a:fld>
            <a:endParaRPr lang="en-US"/>
          </a:p>
        </p:txBody>
      </p:sp>
    </p:spTree>
    <p:extLst>
      <p:ext uri="{BB962C8B-B14F-4D97-AF65-F5344CB8AC3E}">
        <p14:creationId xmlns:p14="http://schemas.microsoft.com/office/powerpoint/2010/main" val="36740433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Bone conduction solves conducive hearing loss, which occurs in the middle and outer ears. Second most common type of hearing loss. </a:t>
            </a:r>
          </a:p>
        </p:txBody>
      </p:sp>
      <p:sp>
        <p:nvSpPr>
          <p:cNvPr id="4" name="Slide Number Placeholder 3"/>
          <p:cNvSpPr>
            <a:spLocks noGrp="1"/>
          </p:cNvSpPr>
          <p:nvPr>
            <p:ph type="sldNum" sz="quarter" idx="10"/>
          </p:nvPr>
        </p:nvSpPr>
        <p:spPr/>
        <p:txBody>
          <a:bodyPr/>
          <a:lstStyle/>
          <a:p>
            <a:fld id="{0337864D-F14E-4F4F-B30F-D6DBA773601A}" type="slidenum">
              <a:rPr lang="en-US" smtClean="0"/>
              <a:t>17</a:t>
            </a:fld>
            <a:endParaRPr lang="en-US"/>
          </a:p>
        </p:txBody>
      </p:sp>
    </p:spTree>
    <p:extLst>
      <p:ext uri="{BB962C8B-B14F-4D97-AF65-F5344CB8AC3E}">
        <p14:creationId xmlns:p14="http://schemas.microsoft.com/office/powerpoint/2010/main" val="13197891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Putting code onto a smaller microprocessor with rechargeable battery &amp; then comparing the results with a cheap commercial hearing aid</a:t>
            </a:r>
          </a:p>
        </p:txBody>
      </p:sp>
      <p:sp>
        <p:nvSpPr>
          <p:cNvPr id="4" name="Slide Number Placeholder 3"/>
          <p:cNvSpPr>
            <a:spLocks noGrp="1"/>
          </p:cNvSpPr>
          <p:nvPr>
            <p:ph type="sldNum" sz="quarter" idx="10"/>
          </p:nvPr>
        </p:nvSpPr>
        <p:spPr/>
        <p:txBody>
          <a:bodyPr/>
          <a:lstStyle/>
          <a:p>
            <a:fld id="{0337864D-F14E-4F4F-B30F-D6DBA773601A}" type="slidenum">
              <a:rPr lang="en-US" smtClean="0"/>
              <a:t>18</a:t>
            </a:fld>
            <a:endParaRPr lang="en-US"/>
          </a:p>
        </p:txBody>
      </p:sp>
    </p:spTree>
    <p:extLst>
      <p:ext uri="{BB962C8B-B14F-4D97-AF65-F5344CB8AC3E}">
        <p14:creationId xmlns:p14="http://schemas.microsoft.com/office/powerpoint/2010/main" val="16105796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37864D-F14E-4F4F-B30F-D6DBA773601A}" type="slidenum">
              <a:rPr lang="en-US" smtClean="0"/>
              <a:t>21</a:t>
            </a:fld>
            <a:endParaRPr lang="en-US"/>
          </a:p>
        </p:txBody>
      </p:sp>
    </p:spTree>
    <p:extLst>
      <p:ext uri="{BB962C8B-B14F-4D97-AF65-F5344CB8AC3E}">
        <p14:creationId xmlns:p14="http://schemas.microsoft.com/office/powerpoint/2010/main" val="18191240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37864D-F14E-4F4F-B30F-D6DBA773601A}" type="slidenum">
              <a:rPr lang="en-US" smtClean="0"/>
              <a:t>22</a:t>
            </a:fld>
            <a:endParaRPr lang="en-US"/>
          </a:p>
        </p:txBody>
      </p:sp>
    </p:spTree>
    <p:extLst>
      <p:ext uri="{BB962C8B-B14F-4D97-AF65-F5344CB8AC3E}">
        <p14:creationId xmlns:p14="http://schemas.microsoft.com/office/powerpoint/2010/main" val="23971520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Personal story first</a:t>
            </a:r>
          </a:p>
        </p:txBody>
      </p:sp>
      <p:sp>
        <p:nvSpPr>
          <p:cNvPr id="4" name="Slide Number Placeholder 3"/>
          <p:cNvSpPr>
            <a:spLocks noGrp="1"/>
          </p:cNvSpPr>
          <p:nvPr>
            <p:ph type="sldNum" sz="quarter" idx="10"/>
          </p:nvPr>
        </p:nvSpPr>
        <p:spPr/>
        <p:txBody>
          <a:bodyPr/>
          <a:lstStyle/>
          <a:p>
            <a:fld id="{0337864D-F14E-4F4F-B30F-D6DBA773601A}" type="slidenum">
              <a:rPr lang="en-US" smtClean="0"/>
              <a:t>25</a:t>
            </a:fld>
            <a:endParaRPr lang="en-US"/>
          </a:p>
        </p:txBody>
      </p:sp>
    </p:spTree>
    <p:extLst>
      <p:ext uri="{BB962C8B-B14F-4D97-AF65-F5344CB8AC3E}">
        <p14:creationId xmlns:p14="http://schemas.microsoft.com/office/powerpoint/2010/main" val="2066310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Personal story first</a:t>
            </a:r>
          </a:p>
        </p:txBody>
      </p:sp>
      <p:sp>
        <p:nvSpPr>
          <p:cNvPr id="4" name="Slide Number Placeholder 3"/>
          <p:cNvSpPr>
            <a:spLocks noGrp="1"/>
          </p:cNvSpPr>
          <p:nvPr>
            <p:ph type="sldNum" sz="quarter" idx="10"/>
          </p:nvPr>
        </p:nvSpPr>
        <p:spPr/>
        <p:txBody>
          <a:bodyPr/>
          <a:lstStyle/>
          <a:p>
            <a:fld id="{0337864D-F14E-4F4F-B30F-D6DBA773601A}" type="slidenum">
              <a:rPr lang="en-US" smtClean="0"/>
              <a:t>5</a:t>
            </a:fld>
            <a:endParaRPr lang="en-US"/>
          </a:p>
        </p:txBody>
      </p:sp>
    </p:spTree>
    <p:extLst>
      <p:ext uri="{BB962C8B-B14F-4D97-AF65-F5344CB8AC3E}">
        <p14:creationId xmlns:p14="http://schemas.microsoft.com/office/powerpoint/2010/main" val="4891408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Beamforming requires multiple microphones, it then takes the audio inputs and combines them. In other words, it takes advantage of the phase delay between the two microphones to amplify the signal</a:t>
            </a:r>
          </a:p>
          <a:p>
            <a:endParaRPr lang="en-US" dirty="0"/>
          </a:p>
        </p:txBody>
      </p:sp>
      <p:sp>
        <p:nvSpPr>
          <p:cNvPr id="4" name="Slide Number Placeholder 3"/>
          <p:cNvSpPr>
            <a:spLocks noGrp="1"/>
          </p:cNvSpPr>
          <p:nvPr>
            <p:ph type="sldNum" sz="quarter" idx="10"/>
          </p:nvPr>
        </p:nvSpPr>
        <p:spPr/>
        <p:txBody>
          <a:bodyPr/>
          <a:lstStyle/>
          <a:p>
            <a:fld id="{0337864D-F14E-4F4F-B30F-D6DBA773601A}" type="slidenum">
              <a:rPr lang="en-US" smtClean="0"/>
              <a:t>7</a:t>
            </a:fld>
            <a:endParaRPr lang="en-US"/>
          </a:p>
        </p:txBody>
      </p:sp>
    </p:spTree>
    <p:extLst>
      <p:ext uri="{BB962C8B-B14F-4D97-AF65-F5344CB8AC3E}">
        <p14:creationId xmlns:p14="http://schemas.microsoft.com/office/powerpoint/2010/main" val="2114982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separate audio signals from the two different microphones</a:t>
            </a:r>
          </a:p>
          <a:p>
            <a:r>
              <a:rPr lang="en-US" dirty="0"/>
              <a:t>Notice that the waves are separated by a phase delay (since they’re spaced apart)</a:t>
            </a:r>
          </a:p>
          <a:p>
            <a:endParaRPr lang="en-US" dirty="0"/>
          </a:p>
        </p:txBody>
      </p:sp>
      <p:sp>
        <p:nvSpPr>
          <p:cNvPr id="4" name="Slide Number Placeholder 3"/>
          <p:cNvSpPr>
            <a:spLocks noGrp="1"/>
          </p:cNvSpPr>
          <p:nvPr>
            <p:ph type="sldNum" sz="quarter" idx="10"/>
          </p:nvPr>
        </p:nvSpPr>
        <p:spPr/>
        <p:txBody>
          <a:bodyPr/>
          <a:lstStyle/>
          <a:p>
            <a:fld id="{0337864D-F14E-4F4F-B30F-D6DBA773601A}" type="slidenum">
              <a:rPr lang="en-US" smtClean="0"/>
              <a:t>8</a:t>
            </a:fld>
            <a:endParaRPr lang="en-US"/>
          </a:p>
        </p:txBody>
      </p:sp>
    </p:spTree>
    <p:extLst>
      <p:ext uri="{BB962C8B-B14F-4D97-AF65-F5344CB8AC3E}">
        <p14:creationId xmlns:p14="http://schemas.microsoft.com/office/powerpoint/2010/main" val="2061226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split apart the red and the blue and programmatically shift the red line over on the graph. We can then add up the two signals to make the voice stronger</a:t>
            </a:r>
          </a:p>
          <a:p>
            <a:endParaRPr lang="en-US" dirty="0"/>
          </a:p>
        </p:txBody>
      </p:sp>
      <p:sp>
        <p:nvSpPr>
          <p:cNvPr id="4" name="Slide Number Placeholder 3"/>
          <p:cNvSpPr>
            <a:spLocks noGrp="1"/>
          </p:cNvSpPr>
          <p:nvPr>
            <p:ph type="sldNum" sz="quarter" idx="10"/>
          </p:nvPr>
        </p:nvSpPr>
        <p:spPr/>
        <p:txBody>
          <a:bodyPr/>
          <a:lstStyle/>
          <a:p>
            <a:fld id="{0337864D-F14E-4F4F-B30F-D6DBA773601A}" type="slidenum">
              <a:rPr lang="en-US" smtClean="0"/>
              <a:t>9</a:t>
            </a:fld>
            <a:endParaRPr lang="en-US"/>
          </a:p>
        </p:txBody>
      </p:sp>
    </p:spTree>
    <p:extLst>
      <p:ext uri="{BB962C8B-B14F-4D97-AF65-F5344CB8AC3E}">
        <p14:creationId xmlns:p14="http://schemas.microsoft.com/office/powerpoint/2010/main" val="367732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 might be wondering, won’t this just make the noise louder as well? It uses the fact that background noise won’t be in the same phase delay as the voice. So when we’re shifting the wave, it’ll actually shift the noise out of focus, so it’ll be distributing the noise and amplifying the voice.</a:t>
            </a:r>
          </a:p>
        </p:txBody>
      </p:sp>
      <p:sp>
        <p:nvSpPr>
          <p:cNvPr id="4" name="Slide Number Placeholder 3"/>
          <p:cNvSpPr>
            <a:spLocks noGrp="1"/>
          </p:cNvSpPr>
          <p:nvPr>
            <p:ph type="sldNum" sz="quarter" idx="10"/>
          </p:nvPr>
        </p:nvSpPr>
        <p:spPr/>
        <p:txBody>
          <a:bodyPr/>
          <a:lstStyle/>
          <a:p>
            <a:fld id="{0337864D-F14E-4F4F-B30F-D6DBA773601A}" type="slidenum">
              <a:rPr lang="en-US" smtClean="0"/>
              <a:t>10</a:t>
            </a:fld>
            <a:endParaRPr lang="en-US"/>
          </a:p>
        </p:txBody>
      </p:sp>
    </p:spTree>
    <p:extLst>
      <p:ext uri="{BB962C8B-B14F-4D97-AF65-F5344CB8AC3E}">
        <p14:creationId xmlns:p14="http://schemas.microsoft.com/office/powerpoint/2010/main" val="28034710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 might be wondering, won’t this just make the noise louder as well? It uses the fact that background noise won’t be in the same phase delay as the voice. So when we’re shifting the wave, it’ll actually shift the noise out of focus, so it’ll be distributing the noise and amplifying the voice.</a:t>
            </a:r>
          </a:p>
        </p:txBody>
      </p:sp>
      <p:sp>
        <p:nvSpPr>
          <p:cNvPr id="4" name="Slide Number Placeholder 3"/>
          <p:cNvSpPr>
            <a:spLocks noGrp="1"/>
          </p:cNvSpPr>
          <p:nvPr>
            <p:ph type="sldNum" sz="quarter" idx="10"/>
          </p:nvPr>
        </p:nvSpPr>
        <p:spPr/>
        <p:txBody>
          <a:bodyPr/>
          <a:lstStyle/>
          <a:p>
            <a:fld id="{0337864D-F14E-4F4F-B30F-D6DBA773601A}" type="slidenum">
              <a:rPr lang="en-US" smtClean="0"/>
              <a:t>11</a:t>
            </a:fld>
            <a:endParaRPr lang="en-US"/>
          </a:p>
        </p:txBody>
      </p:sp>
    </p:spTree>
    <p:extLst>
      <p:ext uri="{BB962C8B-B14F-4D97-AF65-F5344CB8AC3E}">
        <p14:creationId xmlns:p14="http://schemas.microsoft.com/office/powerpoint/2010/main" val="2162666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 might be wondering, won’t this just make the noise louder as well? It uses the fact that background noise won’t be in the same phase delay as the voice. So when we’re shifting the wave, it’ll actually shift the noise out of focus, so it’ll be distributing the noise and amplifying the voice.</a:t>
            </a:r>
          </a:p>
        </p:txBody>
      </p:sp>
      <p:sp>
        <p:nvSpPr>
          <p:cNvPr id="4" name="Slide Number Placeholder 3"/>
          <p:cNvSpPr>
            <a:spLocks noGrp="1"/>
          </p:cNvSpPr>
          <p:nvPr>
            <p:ph type="sldNum" sz="quarter" idx="10"/>
          </p:nvPr>
        </p:nvSpPr>
        <p:spPr/>
        <p:txBody>
          <a:bodyPr/>
          <a:lstStyle/>
          <a:p>
            <a:fld id="{0337864D-F14E-4F4F-B30F-D6DBA773601A}" type="slidenum">
              <a:rPr lang="en-US" smtClean="0"/>
              <a:t>12</a:t>
            </a:fld>
            <a:endParaRPr lang="en-US"/>
          </a:p>
        </p:txBody>
      </p:sp>
    </p:spTree>
    <p:extLst>
      <p:ext uri="{BB962C8B-B14F-4D97-AF65-F5344CB8AC3E}">
        <p14:creationId xmlns:p14="http://schemas.microsoft.com/office/powerpoint/2010/main" val="4448109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 might be wondering, won’t this just make the noise louder as well? It uses the fact that background noise won’t be in the same phase delay as the voice. So when we’re shifting the wave, it’ll actually shift the noise out of focus, so it’ll be distributing the noise and amplifying the voice.</a:t>
            </a:r>
          </a:p>
        </p:txBody>
      </p:sp>
      <p:sp>
        <p:nvSpPr>
          <p:cNvPr id="4" name="Slide Number Placeholder 3"/>
          <p:cNvSpPr>
            <a:spLocks noGrp="1"/>
          </p:cNvSpPr>
          <p:nvPr>
            <p:ph type="sldNum" sz="quarter" idx="10"/>
          </p:nvPr>
        </p:nvSpPr>
        <p:spPr/>
        <p:txBody>
          <a:bodyPr/>
          <a:lstStyle/>
          <a:p>
            <a:fld id="{0337864D-F14E-4F4F-B30F-D6DBA773601A}" type="slidenum">
              <a:rPr lang="en-US" smtClean="0"/>
              <a:t>13</a:t>
            </a:fld>
            <a:endParaRPr lang="en-US"/>
          </a:p>
        </p:txBody>
      </p:sp>
    </p:spTree>
    <p:extLst>
      <p:ext uri="{BB962C8B-B14F-4D97-AF65-F5344CB8AC3E}">
        <p14:creationId xmlns:p14="http://schemas.microsoft.com/office/powerpoint/2010/main" val="14419705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650C7-0165-B743-8B74-B76E485CE7E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D4991D-F583-A14F-82A6-3D55E6054F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FDF0C4C-1E0E-A14C-A50A-4F64BC36E377}"/>
              </a:ext>
            </a:extLst>
          </p:cNvPr>
          <p:cNvSpPr>
            <a:spLocks noGrp="1"/>
          </p:cNvSpPr>
          <p:nvPr>
            <p:ph type="dt" sz="half" idx="10"/>
          </p:nvPr>
        </p:nvSpPr>
        <p:spPr/>
        <p:txBody>
          <a:bodyPr/>
          <a:lstStyle/>
          <a:p>
            <a:fld id="{E17A7F8C-D8ED-7140-8CC9-66477DA07BF4}" type="datetimeFigureOut">
              <a:rPr lang="en-US" smtClean="0"/>
              <a:t>3/24/18</a:t>
            </a:fld>
            <a:endParaRPr lang="en-US"/>
          </a:p>
        </p:txBody>
      </p:sp>
      <p:sp>
        <p:nvSpPr>
          <p:cNvPr id="5" name="Footer Placeholder 4">
            <a:extLst>
              <a:ext uri="{FF2B5EF4-FFF2-40B4-BE49-F238E27FC236}">
                <a16:creationId xmlns:a16="http://schemas.microsoft.com/office/drawing/2014/main" id="{EDDC2D0B-1E7F-0744-B7DC-116C25FE3B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81F4FF-74CF-6846-B306-809514B98FDB}"/>
              </a:ext>
            </a:extLst>
          </p:cNvPr>
          <p:cNvSpPr>
            <a:spLocks noGrp="1"/>
          </p:cNvSpPr>
          <p:nvPr>
            <p:ph type="sldNum" sz="quarter" idx="12"/>
          </p:nvPr>
        </p:nvSpPr>
        <p:spPr/>
        <p:txBody>
          <a:bodyPr/>
          <a:lstStyle/>
          <a:p>
            <a:fld id="{EC5F5B9B-E41F-DF4F-B75D-31F1A0342720}" type="slidenum">
              <a:rPr lang="en-US" smtClean="0"/>
              <a:t>‹#›</a:t>
            </a:fld>
            <a:endParaRPr lang="en-US"/>
          </a:p>
        </p:txBody>
      </p:sp>
    </p:spTree>
    <p:extLst>
      <p:ext uri="{BB962C8B-B14F-4D97-AF65-F5344CB8AC3E}">
        <p14:creationId xmlns:p14="http://schemas.microsoft.com/office/powerpoint/2010/main" val="11521577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86964-69DC-A241-91B8-D6FA054B379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595703-A977-A04A-AE51-1D5525CB92B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CB9E6E-574E-FD4B-8003-0AA9F04C6F8C}"/>
              </a:ext>
            </a:extLst>
          </p:cNvPr>
          <p:cNvSpPr>
            <a:spLocks noGrp="1"/>
          </p:cNvSpPr>
          <p:nvPr>
            <p:ph type="dt" sz="half" idx="10"/>
          </p:nvPr>
        </p:nvSpPr>
        <p:spPr/>
        <p:txBody>
          <a:bodyPr/>
          <a:lstStyle/>
          <a:p>
            <a:fld id="{E17A7F8C-D8ED-7140-8CC9-66477DA07BF4}" type="datetimeFigureOut">
              <a:rPr lang="en-US" smtClean="0"/>
              <a:t>3/24/18</a:t>
            </a:fld>
            <a:endParaRPr lang="en-US"/>
          </a:p>
        </p:txBody>
      </p:sp>
      <p:sp>
        <p:nvSpPr>
          <p:cNvPr id="5" name="Footer Placeholder 4">
            <a:extLst>
              <a:ext uri="{FF2B5EF4-FFF2-40B4-BE49-F238E27FC236}">
                <a16:creationId xmlns:a16="http://schemas.microsoft.com/office/drawing/2014/main" id="{EB0B7615-DD85-AB45-9813-033DCD4E15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103726-8488-314D-AA99-879AC10A9F1E}"/>
              </a:ext>
            </a:extLst>
          </p:cNvPr>
          <p:cNvSpPr>
            <a:spLocks noGrp="1"/>
          </p:cNvSpPr>
          <p:nvPr>
            <p:ph type="sldNum" sz="quarter" idx="12"/>
          </p:nvPr>
        </p:nvSpPr>
        <p:spPr/>
        <p:txBody>
          <a:bodyPr/>
          <a:lstStyle/>
          <a:p>
            <a:fld id="{EC5F5B9B-E41F-DF4F-B75D-31F1A0342720}" type="slidenum">
              <a:rPr lang="en-US" smtClean="0"/>
              <a:t>‹#›</a:t>
            </a:fld>
            <a:endParaRPr lang="en-US"/>
          </a:p>
        </p:txBody>
      </p:sp>
    </p:spTree>
    <p:extLst>
      <p:ext uri="{BB962C8B-B14F-4D97-AF65-F5344CB8AC3E}">
        <p14:creationId xmlns:p14="http://schemas.microsoft.com/office/powerpoint/2010/main" val="2273756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38A092-B7E3-5D45-B8F2-8D2B1886581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465536B-509F-A849-A6E6-C86373D0373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C17E78-D0B3-6743-8C49-06A6C39B8A37}"/>
              </a:ext>
            </a:extLst>
          </p:cNvPr>
          <p:cNvSpPr>
            <a:spLocks noGrp="1"/>
          </p:cNvSpPr>
          <p:nvPr>
            <p:ph type="dt" sz="half" idx="10"/>
          </p:nvPr>
        </p:nvSpPr>
        <p:spPr/>
        <p:txBody>
          <a:bodyPr/>
          <a:lstStyle/>
          <a:p>
            <a:fld id="{E17A7F8C-D8ED-7140-8CC9-66477DA07BF4}" type="datetimeFigureOut">
              <a:rPr lang="en-US" smtClean="0"/>
              <a:t>3/24/18</a:t>
            </a:fld>
            <a:endParaRPr lang="en-US"/>
          </a:p>
        </p:txBody>
      </p:sp>
      <p:sp>
        <p:nvSpPr>
          <p:cNvPr id="5" name="Footer Placeholder 4">
            <a:extLst>
              <a:ext uri="{FF2B5EF4-FFF2-40B4-BE49-F238E27FC236}">
                <a16:creationId xmlns:a16="http://schemas.microsoft.com/office/drawing/2014/main" id="{EB519669-6D84-8540-9FBA-E8E6A39263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77C30C-8985-5F4D-B53E-5018BD6C7F25}"/>
              </a:ext>
            </a:extLst>
          </p:cNvPr>
          <p:cNvSpPr>
            <a:spLocks noGrp="1"/>
          </p:cNvSpPr>
          <p:nvPr>
            <p:ph type="sldNum" sz="quarter" idx="12"/>
          </p:nvPr>
        </p:nvSpPr>
        <p:spPr/>
        <p:txBody>
          <a:bodyPr/>
          <a:lstStyle/>
          <a:p>
            <a:fld id="{EC5F5B9B-E41F-DF4F-B75D-31F1A0342720}" type="slidenum">
              <a:rPr lang="en-US" smtClean="0"/>
              <a:t>‹#›</a:t>
            </a:fld>
            <a:endParaRPr lang="en-US"/>
          </a:p>
        </p:txBody>
      </p:sp>
    </p:spTree>
    <p:extLst>
      <p:ext uri="{BB962C8B-B14F-4D97-AF65-F5344CB8AC3E}">
        <p14:creationId xmlns:p14="http://schemas.microsoft.com/office/powerpoint/2010/main" val="1023949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2B4B5-6470-AB4E-8574-47B2E251FD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999BBA-4DCA-4343-86B3-DD2B11A9A02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707C44-8FE3-164A-8D1E-CE469758080A}"/>
              </a:ext>
            </a:extLst>
          </p:cNvPr>
          <p:cNvSpPr>
            <a:spLocks noGrp="1"/>
          </p:cNvSpPr>
          <p:nvPr>
            <p:ph type="dt" sz="half" idx="10"/>
          </p:nvPr>
        </p:nvSpPr>
        <p:spPr/>
        <p:txBody>
          <a:bodyPr/>
          <a:lstStyle/>
          <a:p>
            <a:fld id="{E17A7F8C-D8ED-7140-8CC9-66477DA07BF4}" type="datetimeFigureOut">
              <a:rPr lang="en-US" smtClean="0"/>
              <a:t>3/24/18</a:t>
            </a:fld>
            <a:endParaRPr lang="en-US"/>
          </a:p>
        </p:txBody>
      </p:sp>
      <p:sp>
        <p:nvSpPr>
          <p:cNvPr id="5" name="Footer Placeholder 4">
            <a:extLst>
              <a:ext uri="{FF2B5EF4-FFF2-40B4-BE49-F238E27FC236}">
                <a16:creationId xmlns:a16="http://schemas.microsoft.com/office/drawing/2014/main" id="{3CAC4446-17E9-4446-B49C-D97BD4134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CF643F-B329-0E40-BDD6-A65BA6F5E38D}"/>
              </a:ext>
            </a:extLst>
          </p:cNvPr>
          <p:cNvSpPr>
            <a:spLocks noGrp="1"/>
          </p:cNvSpPr>
          <p:nvPr>
            <p:ph type="sldNum" sz="quarter" idx="12"/>
          </p:nvPr>
        </p:nvSpPr>
        <p:spPr/>
        <p:txBody>
          <a:bodyPr/>
          <a:lstStyle/>
          <a:p>
            <a:fld id="{EC5F5B9B-E41F-DF4F-B75D-31F1A0342720}" type="slidenum">
              <a:rPr lang="en-US" smtClean="0"/>
              <a:t>‹#›</a:t>
            </a:fld>
            <a:endParaRPr lang="en-US"/>
          </a:p>
        </p:txBody>
      </p:sp>
    </p:spTree>
    <p:extLst>
      <p:ext uri="{BB962C8B-B14F-4D97-AF65-F5344CB8AC3E}">
        <p14:creationId xmlns:p14="http://schemas.microsoft.com/office/powerpoint/2010/main" val="36021736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FFCBB-9FC1-B04D-AB9E-C2A85D02C7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78F96EC-228C-E647-B54F-19AA9430D4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FEC7716-9639-6240-B71E-4B271B5AF1E3}"/>
              </a:ext>
            </a:extLst>
          </p:cNvPr>
          <p:cNvSpPr>
            <a:spLocks noGrp="1"/>
          </p:cNvSpPr>
          <p:nvPr>
            <p:ph type="dt" sz="half" idx="10"/>
          </p:nvPr>
        </p:nvSpPr>
        <p:spPr/>
        <p:txBody>
          <a:bodyPr/>
          <a:lstStyle/>
          <a:p>
            <a:fld id="{E17A7F8C-D8ED-7140-8CC9-66477DA07BF4}" type="datetimeFigureOut">
              <a:rPr lang="en-US" smtClean="0"/>
              <a:t>3/24/18</a:t>
            </a:fld>
            <a:endParaRPr lang="en-US"/>
          </a:p>
        </p:txBody>
      </p:sp>
      <p:sp>
        <p:nvSpPr>
          <p:cNvPr id="5" name="Footer Placeholder 4">
            <a:extLst>
              <a:ext uri="{FF2B5EF4-FFF2-40B4-BE49-F238E27FC236}">
                <a16:creationId xmlns:a16="http://schemas.microsoft.com/office/drawing/2014/main" id="{389768A1-1758-7D4B-AA67-27C52BA4CF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79817E-EA38-DE44-9324-AB2DE5B1286F}"/>
              </a:ext>
            </a:extLst>
          </p:cNvPr>
          <p:cNvSpPr>
            <a:spLocks noGrp="1"/>
          </p:cNvSpPr>
          <p:nvPr>
            <p:ph type="sldNum" sz="quarter" idx="12"/>
          </p:nvPr>
        </p:nvSpPr>
        <p:spPr/>
        <p:txBody>
          <a:bodyPr/>
          <a:lstStyle/>
          <a:p>
            <a:fld id="{EC5F5B9B-E41F-DF4F-B75D-31F1A0342720}" type="slidenum">
              <a:rPr lang="en-US" smtClean="0"/>
              <a:t>‹#›</a:t>
            </a:fld>
            <a:endParaRPr lang="en-US"/>
          </a:p>
        </p:txBody>
      </p:sp>
    </p:spTree>
    <p:extLst>
      <p:ext uri="{BB962C8B-B14F-4D97-AF65-F5344CB8AC3E}">
        <p14:creationId xmlns:p14="http://schemas.microsoft.com/office/powerpoint/2010/main" val="38501584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181CF-EFFD-9A49-A2EE-293112F40F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549882-7AC4-F04E-8121-D3FF8C59ECF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D66C149-6C5C-8B47-9940-A0E0A868DB0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BF26733-DC02-CA41-80BD-9AC37D92FDCA}"/>
              </a:ext>
            </a:extLst>
          </p:cNvPr>
          <p:cNvSpPr>
            <a:spLocks noGrp="1"/>
          </p:cNvSpPr>
          <p:nvPr>
            <p:ph type="dt" sz="half" idx="10"/>
          </p:nvPr>
        </p:nvSpPr>
        <p:spPr/>
        <p:txBody>
          <a:bodyPr/>
          <a:lstStyle/>
          <a:p>
            <a:fld id="{E17A7F8C-D8ED-7140-8CC9-66477DA07BF4}" type="datetimeFigureOut">
              <a:rPr lang="en-US" smtClean="0"/>
              <a:t>3/24/18</a:t>
            </a:fld>
            <a:endParaRPr lang="en-US"/>
          </a:p>
        </p:txBody>
      </p:sp>
      <p:sp>
        <p:nvSpPr>
          <p:cNvPr id="6" name="Footer Placeholder 5">
            <a:extLst>
              <a:ext uri="{FF2B5EF4-FFF2-40B4-BE49-F238E27FC236}">
                <a16:creationId xmlns:a16="http://schemas.microsoft.com/office/drawing/2014/main" id="{41A21036-AD41-B44F-9A7E-91E99D2077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426214-842B-AD4E-9D7F-8D58F177C6A6}"/>
              </a:ext>
            </a:extLst>
          </p:cNvPr>
          <p:cNvSpPr>
            <a:spLocks noGrp="1"/>
          </p:cNvSpPr>
          <p:nvPr>
            <p:ph type="sldNum" sz="quarter" idx="12"/>
          </p:nvPr>
        </p:nvSpPr>
        <p:spPr/>
        <p:txBody>
          <a:bodyPr/>
          <a:lstStyle/>
          <a:p>
            <a:fld id="{EC5F5B9B-E41F-DF4F-B75D-31F1A0342720}" type="slidenum">
              <a:rPr lang="en-US" smtClean="0"/>
              <a:t>‹#›</a:t>
            </a:fld>
            <a:endParaRPr lang="en-US"/>
          </a:p>
        </p:txBody>
      </p:sp>
    </p:spTree>
    <p:extLst>
      <p:ext uri="{BB962C8B-B14F-4D97-AF65-F5344CB8AC3E}">
        <p14:creationId xmlns:p14="http://schemas.microsoft.com/office/powerpoint/2010/main" val="362650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EF956-447C-F444-8FB7-86776F7D44D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84FFF96-79D0-0B43-A963-2FA1311C77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77A1EF0-14C9-3349-89B6-A1E2AC9BC5E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21FF2E1-1621-194B-960C-29071271DF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F3B800C-E3F8-1B4A-8565-5D6324DF09E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74054A-AE72-544B-BAD1-FF15FD55E94D}"/>
              </a:ext>
            </a:extLst>
          </p:cNvPr>
          <p:cNvSpPr>
            <a:spLocks noGrp="1"/>
          </p:cNvSpPr>
          <p:nvPr>
            <p:ph type="dt" sz="half" idx="10"/>
          </p:nvPr>
        </p:nvSpPr>
        <p:spPr/>
        <p:txBody>
          <a:bodyPr/>
          <a:lstStyle/>
          <a:p>
            <a:fld id="{E17A7F8C-D8ED-7140-8CC9-66477DA07BF4}" type="datetimeFigureOut">
              <a:rPr lang="en-US" smtClean="0"/>
              <a:t>3/24/18</a:t>
            </a:fld>
            <a:endParaRPr lang="en-US"/>
          </a:p>
        </p:txBody>
      </p:sp>
      <p:sp>
        <p:nvSpPr>
          <p:cNvPr id="8" name="Footer Placeholder 7">
            <a:extLst>
              <a:ext uri="{FF2B5EF4-FFF2-40B4-BE49-F238E27FC236}">
                <a16:creationId xmlns:a16="http://schemas.microsoft.com/office/drawing/2014/main" id="{73C4C329-565D-074A-98EE-7611AA8562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06D47F-1DED-0E45-B986-7CFD26221D2B}"/>
              </a:ext>
            </a:extLst>
          </p:cNvPr>
          <p:cNvSpPr>
            <a:spLocks noGrp="1"/>
          </p:cNvSpPr>
          <p:nvPr>
            <p:ph type="sldNum" sz="quarter" idx="12"/>
          </p:nvPr>
        </p:nvSpPr>
        <p:spPr/>
        <p:txBody>
          <a:bodyPr/>
          <a:lstStyle/>
          <a:p>
            <a:fld id="{EC5F5B9B-E41F-DF4F-B75D-31F1A0342720}" type="slidenum">
              <a:rPr lang="en-US" smtClean="0"/>
              <a:t>‹#›</a:t>
            </a:fld>
            <a:endParaRPr lang="en-US"/>
          </a:p>
        </p:txBody>
      </p:sp>
    </p:spTree>
    <p:extLst>
      <p:ext uri="{BB962C8B-B14F-4D97-AF65-F5344CB8AC3E}">
        <p14:creationId xmlns:p14="http://schemas.microsoft.com/office/powerpoint/2010/main" val="3067125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55970-B64D-8C49-BF6B-0F5E667AB36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54E0D8-3A71-F741-A70A-FB99578272B1}"/>
              </a:ext>
            </a:extLst>
          </p:cNvPr>
          <p:cNvSpPr>
            <a:spLocks noGrp="1"/>
          </p:cNvSpPr>
          <p:nvPr>
            <p:ph type="dt" sz="half" idx="10"/>
          </p:nvPr>
        </p:nvSpPr>
        <p:spPr/>
        <p:txBody>
          <a:bodyPr/>
          <a:lstStyle/>
          <a:p>
            <a:fld id="{E17A7F8C-D8ED-7140-8CC9-66477DA07BF4}" type="datetimeFigureOut">
              <a:rPr lang="en-US" smtClean="0"/>
              <a:t>3/24/18</a:t>
            </a:fld>
            <a:endParaRPr lang="en-US"/>
          </a:p>
        </p:txBody>
      </p:sp>
      <p:sp>
        <p:nvSpPr>
          <p:cNvPr id="4" name="Footer Placeholder 3">
            <a:extLst>
              <a:ext uri="{FF2B5EF4-FFF2-40B4-BE49-F238E27FC236}">
                <a16:creationId xmlns:a16="http://schemas.microsoft.com/office/drawing/2014/main" id="{6A2B827F-99AB-814A-9A32-22B272BBA7F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58AE4A4-D3AB-094F-9D46-6C65D80C96F7}"/>
              </a:ext>
            </a:extLst>
          </p:cNvPr>
          <p:cNvSpPr>
            <a:spLocks noGrp="1"/>
          </p:cNvSpPr>
          <p:nvPr>
            <p:ph type="sldNum" sz="quarter" idx="12"/>
          </p:nvPr>
        </p:nvSpPr>
        <p:spPr/>
        <p:txBody>
          <a:bodyPr/>
          <a:lstStyle/>
          <a:p>
            <a:fld id="{EC5F5B9B-E41F-DF4F-B75D-31F1A0342720}" type="slidenum">
              <a:rPr lang="en-US" smtClean="0"/>
              <a:t>‹#›</a:t>
            </a:fld>
            <a:endParaRPr lang="en-US"/>
          </a:p>
        </p:txBody>
      </p:sp>
    </p:spTree>
    <p:extLst>
      <p:ext uri="{BB962C8B-B14F-4D97-AF65-F5344CB8AC3E}">
        <p14:creationId xmlns:p14="http://schemas.microsoft.com/office/powerpoint/2010/main" val="978135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147A52-A72E-A441-9233-FF60F56246D8}"/>
              </a:ext>
            </a:extLst>
          </p:cNvPr>
          <p:cNvSpPr>
            <a:spLocks noGrp="1"/>
          </p:cNvSpPr>
          <p:nvPr>
            <p:ph type="dt" sz="half" idx="10"/>
          </p:nvPr>
        </p:nvSpPr>
        <p:spPr/>
        <p:txBody>
          <a:bodyPr/>
          <a:lstStyle/>
          <a:p>
            <a:fld id="{E17A7F8C-D8ED-7140-8CC9-66477DA07BF4}" type="datetimeFigureOut">
              <a:rPr lang="en-US" smtClean="0"/>
              <a:t>3/24/18</a:t>
            </a:fld>
            <a:endParaRPr lang="en-US"/>
          </a:p>
        </p:txBody>
      </p:sp>
      <p:sp>
        <p:nvSpPr>
          <p:cNvPr id="3" name="Footer Placeholder 2">
            <a:extLst>
              <a:ext uri="{FF2B5EF4-FFF2-40B4-BE49-F238E27FC236}">
                <a16:creationId xmlns:a16="http://schemas.microsoft.com/office/drawing/2014/main" id="{4B9D0282-6FBB-0740-8674-43607F5A620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C33A183-141B-A645-87D6-4C885C46C1E8}"/>
              </a:ext>
            </a:extLst>
          </p:cNvPr>
          <p:cNvSpPr>
            <a:spLocks noGrp="1"/>
          </p:cNvSpPr>
          <p:nvPr>
            <p:ph type="sldNum" sz="quarter" idx="12"/>
          </p:nvPr>
        </p:nvSpPr>
        <p:spPr/>
        <p:txBody>
          <a:bodyPr/>
          <a:lstStyle/>
          <a:p>
            <a:fld id="{EC5F5B9B-E41F-DF4F-B75D-31F1A0342720}" type="slidenum">
              <a:rPr lang="en-US" smtClean="0"/>
              <a:t>‹#›</a:t>
            </a:fld>
            <a:endParaRPr lang="en-US"/>
          </a:p>
        </p:txBody>
      </p:sp>
    </p:spTree>
    <p:extLst>
      <p:ext uri="{BB962C8B-B14F-4D97-AF65-F5344CB8AC3E}">
        <p14:creationId xmlns:p14="http://schemas.microsoft.com/office/powerpoint/2010/main" val="6163221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04A57-2B40-4147-9428-44BC45BB39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9CC97A-1EB6-FF48-9CD9-3BCF709B07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CC754E7-8AD5-B846-B987-7ADCA76087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B07129A-C160-C342-B0CA-456215485449}"/>
              </a:ext>
            </a:extLst>
          </p:cNvPr>
          <p:cNvSpPr>
            <a:spLocks noGrp="1"/>
          </p:cNvSpPr>
          <p:nvPr>
            <p:ph type="dt" sz="half" idx="10"/>
          </p:nvPr>
        </p:nvSpPr>
        <p:spPr/>
        <p:txBody>
          <a:bodyPr/>
          <a:lstStyle/>
          <a:p>
            <a:fld id="{E17A7F8C-D8ED-7140-8CC9-66477DA07BF4}" type="datetimeFigureOut">
              <a:rPr lang="en-US" smtClean="0"/>
              <a:t>3/24/18</a:t>
            </a:fld>
            <a:endParaRPr lang="en-US"/>
          </a:p>
        </p:txBody>
      </p:sp>
      <p:sp>
        <p:nvSpPr>
          <p:cNvPr id="6" name="Footer Placeholder 5">
            <a:extLst>
              <a:ext uri="{FF2B5EF4-FFF2-40B4-BE49-F238E27FC236}">
                <a16:creationId xmlns:a16="http://schemas.microsoft.com/office/drawing/2014/main" id="{AF4CD683-EA11-574B-AC3E-DEB091684A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A6CB30-D9E5-1F44-91AE-32488BCF660B}"/>
              </a:ext>
            </a:extLst>
          </p:cNvPr>
          <p:cNvSpPr>
            <a:spLocks noGrp="1"/>
          </p:cNvSpPr>
          <p:nvPr>
            <p:ph type="sldNum" sz="quarter" idx="12"/>
          </p:nvPr>
        </p:nvSpPr>
        <p:spPr/>
        <p:txBody>
          <a:bodyPr/>
          <a:lstStyle/>
          <a:p>
            <a:fld id="{EC5F5B9B-E41F-DF4F-B75D-31F1A0342720}" type="slidenum">
              <a:rPr lang="en-US" smtClean="0"/>
              <a:t>‹#›</a:t>
            </a:fld>
            <a:endParaRPr lang="en-US"/>
          </a:p>
        </p:txBody>
      </p:sp>
    </p:spTree>
    <p:extLst>
      <p:ext uri="{BB962C8B-B14F-4D97-AF65-F5344CB8AC3E}">
        <p14:creationId xmlns:p14="http://schemas.microsoft.com/office/powerpoint/2010/main" val="3630849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575AC-7C28-D145-8E8C-008DE3EAB0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F844B28-9DF3-2043-8E9B-FC2BAB6229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40BA35-66AE-6D43-96E8-FA00F13AB5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3C86E28-08E1-3A4B-8095-6D4A2AA98356}"/>
              </a:ext>
            </a:extLst>
          </p:cNvPr>
          <p:cNvSpPr>
            <a:spLocks noGrp="1"/>
          </p:cNvSpPr>
          <p:nvPr>
            <p:ph type="dt" sz="half" idx="10"/>
          </p:nvPr>
        </p:nvSpPr>
        <p:spPr/>
        <p:txBody>
          <a:bodyPr/>
          <a:lstStyle/>
          <a:p>
            <a:fld id="{E17A7F8C-D8ED-7140-8CC9-66477DA07BF4}" type="datetimeFigureOut">
              <a:rPr lang="en-US" smtClean="0"/>
              <a:t>3/24/18</a:t>
            </a:fld>
            <a:endParaRPr lang="en-US"/>
          </a:p>
        </p:txBody>
      </p:sp>
      <p:sp>
        <p:nvSpPr>
          <p:cNvPr id="6" name="Footer Placeholder 5">
            <a:extLst>
              <a:ext uri="{FF2B5EF4-FFF2-40B4-BE49-F238E27FC236}">
                <a16:creationId xmlns:a16="http://schemas.microsoft.com/office/drawing/2014/main" id="{7600D2B1-EBB4-0A4E-8E67-15719265BD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8E9FA5-2C11-824F-8B51-7A2C97ACD83F}"/>
              </a:ext>
            </a:extLst>
          </p:cNvPr>
          <p:cNvSpPr>
            <a:spLocks noGrp="1"/>
          </p:cNvSpPr>
          <p:nvPr>
            <p:ph type="sldNum" sz="quarter" idx="12"/>
          </p:nvPr>
        </p:nvSpPr>
        <p:spPr/>
        <p:txBody>
          <a:bodyPr/>
          <a:lstStyle/>
          <a:p>
            <a:fld id="{EC5F5B9B-E41F-DF4F-B75D-31F1A0342720}" type="slidenum">
              <a:rPr lang="en-US" smtClean="0"/>
              <a:t>‹#›</a:t>
            </a:fld>
            <a:endParaRPr lang="en-US"/>
          </a:p>
        </p:txBody>
      </p:sp>
    </p:spTree>
    <p:extLst>
      <p:ext uri="{BB962C8B-B14F-4D97-AF65-F5344CB8AC3E}">
        <p14:creationId xmlns:p14="http://schemas.microsoft.com/office/powerpoint/2010/main" val="380506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83CF08-ADC9-3349-80ED-04D37F1B29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C7A85D4-3C28-5442-84FA-47EEDB790D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20A225-A478-5C45-83C7-35983C2FFC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7A7F8C-D8ED-7140-8CC9-66477DA07BF4}" type="datetimeFigureOut">
              <a:rPr lang="en-US" smtClean="0"/>
              <a:t>3/24/18</a:t>
            </a:fld>
            <a:endParaRPr lang="en-US"/>
          </a:p>
        </p:txBody>
      </p:sp>
      <p:sp>
        <p:nvSpPr>
          <p:cNvPr id="5" name="Footer Placeholder 4">
            <a:extLst>
              <a:ext uri="{FF2B5EF4-FFF2-40B4-BE49-F238E27FC236}">
                <a16:creationId xmlns:a16="http://schemas.microsoft.com/office/drawing/2014/main" id="{2F5022D4-FE25-214E-9E37-82DBFE63B5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9C0043C-254F-EF4B-85DF-B71D5F917E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5F5B9B-E41F-DF4F-B75D-31F1A0342720}" type="slidenum">
              <a:rPr lang="en-US" smtClean="0"/>
              <a:t>‹#›</a:t>
            </a:fld>
            <a:endParaRPr lang="en-US"/>
          </a:p>
        </p:txBody>
      </p:sp>
    </p:spTree>
    <p:extLst>
      <p:ext uri="{BB962C8B-B14F-4D97-AF65-F5344CB8AC3E}">
        <p14:creationId xmlns:p14="http://schemas.microsoft.com/office/powerpoint/2010/main" val="10661095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notesSlide" Target="../notesSlides/notesSlide8.xml"/><Relationship Id="rId3" Type="http://schemas.microsoft.com/office/2007/relationships/media" Target="../media/media2.wav"/><Relationship Id="rId7"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5" Type="http://schemas.microsoft.com/office/2007/relationships/media" Target="../media/media3.wav"/><Relationship Id="rId10" Type="http://schemas.openxmlformats.org/officeDocument/2006/relationships/image" Target="../media/image14.tiff"/><Relationship Id="rId4" Type="http://schemas.openxmlformats.org/officeDocument/2006/relationships/audio" Target="../media/media2.wav"/><Relationship Id="rId9" Type="http://schemas.openxmlformats.org/officeDocument/2006/relationships/image" Target="../media/image13.png"/></Relationships>
</file>

<file path=ppt/slides/_rels/slide13.xml.rels><?xml version="1.0" encoding="UTF-8" standalone="yes"?>
<Relationships xmlns="http://schemas.openxmlformats.org/package/2006/relationships"><Relationship Id="rId8" Type="http://schemas.openxmlformats.org/officeDocument/2006/relationships/audio" Target="../media/media7.wav"/><Relationship Id="rId3" Type="http://schemas.microsoft.com/office/2007/relationships/media" Target="../media/media5.wav"/><Relationship Id="rId7" Type="http://schemas.microsoft.com/office/2007/relationships/media" Target="../media/media7.wav"/><Relationship Id="rId12" Type="http://schemas.openxmlformats.org/officeDocument/2006/relationships/image" Target="../media/image15.tiff"/><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audio" Target="../media/media6.wav"/><Relationship Id="rId11" Type="http://schemas.openxmlformats.org/officeDocument/2006/relationships/image" Target="../media/image13.png"/><Relationship Id="rId5" Type="http://schemas.microsoft.com/office/2007/relationships/media" Target="../media/media6.wav"/><Relationship Id="rId10" Type="http://schemas.openxmlformats.org/officeDocument/2006/relationships/notesSlide" Target="../notesSlides/notesSlide9.xml"/><Relationship Id="rId4" Type="http://schemas.openxmlformats.org/officeDocument/2006/relationships/audio" Target="../media/media5.wav"/><Relationship Id="rId9"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www.hopkinsmedicine.org/news/media/releases/one_in_five_americans_has_hearing_los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www.hopkinsmedicine.org/news/media/releases/one_in_five_americans_has_hearing_loss" TargetMode="External"/><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7" Type="http://schemas.openxmlformats.org/officeDocument/2006/relationships/image" Target="../media/image8.tif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2.tiff"/><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54F3D-AAB3-C740-AAEC-D29D6DB13B68}"/>
              </a:ext>
            </a:extLst>
          </p:cNvPr>
          <p:cNvSpPr>
            <a:spLocks noGrp="1"/>
          </p:cNvSpPr>
          <p:nvPr>
            <p:ph type="ctrTitle"/>
          </p:nvPr>
        </p:nvSpPr>
        <p:spPr>
          <a:xfrm>
            <a:off x="1524000" y="2421924"/>
            <a:ext cx="9144000" cy="1767659"/>
          </a:xfrm>
        </p:spPr>
        <p:txBody>
          <a:bodyPr>
            <a:normAutofit/>
          </a:bodyPr>
          <a:lstStyle/>
          <a:p>
            <a:r>
              <a:rPr lang="en-US" dirty="0">
                <a:solidFill>
                  <a:schemeClr val="tx2"/>
                </a:solidFill>
              </a:rPr>
              <a:t>Acoustic Beamforming </a:t>
            </a:r>
            <a:br>
              <a:rPr lang="en-US" dirty="0">
                <a:solidFill>
                  <a:schemeClr val="tx2"/>
                </a:solidFill>
              </a:rPr>
            </a:br>
            <a:r>
              <a:rPr lang="en-US" dirty="0">
                <a:solidFill>
                  <a:schemeClr val="tx2"/>
                </a:solidFill>
              </a:rPr>
              <a:t>for Hearing Aids</a:t>
            </a:r>
          </a:p>
        </p:txBody>
      </p:sp>
    </p:spTree>
    <p:extLst>
      <p:ext uri="{BB962C8B-B14F-4D97-AF65-F5344CB8AC3E}">
        <p14:creationId xmlns:p14="http://schemas.microsoft.com/office/powerpoint/2010/main" val="27954213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97C2F1E-3640-764E-9A20-1AC43C737C8E}"/>
              </a:ext>
            </a:extLst>
          </p:cNvPr>
          <p:cNvPicPr>
            <a:picLocks noChangeAspect="1"/>
          </p:cNvPicPr>
          <p:nvPr/>
        </p:nvPicPr>
        <p:blipFill>
          <a:blip r:embed="rId3"/>
          <a:stretch>
            <a:fillRect/>
          </a:stretch>
        </p:blipFill>
        <p:spPr>
          <a:xfrm>
            <a:off x="8089401" y="5327241"/>
            <a:ext cx="510488" cy="959365"/>
          </a:xfrm>
          <a:prstGeom prst="rect">
            <a:avLst/>
          </a:prstGeom>
          <a:effectLst>
            <a:glow rad="139700">
              <a:srgbClr val="FF0000">
                <a:alpha val="40000"/>
              </a:srgbClr>
            </a:glow>
          </a:effectLst>
        </p:spPr>
      </p:pic>
      <p:pic>
        <p:nvPicPr>
          <p:cNvPr id="27" name="Picture 26">
            <a:extLst>
              <a:ext uri="{FF2B5EF4-FFF2-40B4-BE49-F238E27FC236}">
                <a16:creationId xmlns:a16="http://schemas.microsoft.com/office/drawing/2014/main" id="{179EFB3B-7A22-E947-9737-5968342445EF}"/>
              </a:ext>
            </a:extLst>
          </p:cNvPr>
          <p:cNvPicPr>
            <a:picLocks noChangeAspect="1"/>
          </p:cNvPicPr>
          <p:nvPr/>
        </p:nvPicPr>
        <p:blipFill>
          <a:blip r:embed="rId3"/>
          <a:stretch>
            <a:fillRect/>
          </a:stretch>
        </p:blipFill>
        <p:spPr>
          <a:xfrm>
            <a:off x="10092355" y="5327241"/>
            <a:ext cx="510488" cy="959365"/>
          </a:xfrm>
          <a:prstGeom prst="rect">
            <a:avLst/>
          </a:prstGeom>
          <a:effectLst>
            <a:glow rad="139700">
              <a:schemeClr val="accent5">
                <a:satMod val="175000"/>
                <a:alpha val="40000"/>
              </a:schemeClr>
            </a:glow>
          </a:effectLst>
        </p:spPr>
      </p:pic>
      <p:sp>
        <p:nvSpPr>
          <p:cNvPr id="12" name="Title 1">
            <a:extLst>
              <a:ext uri="{FF2B5EF4-FFF2-40B4-BE49-F238E27FC236}">
                <a16:creationId xmlns:a16="http://schemas.microsoft.com/office/drawing/2014/main" id="{BE86EC76-88B8-1646-BAAC-4F0EB46C0888}"/>
              </a:ext>
            </a:extLst>
          </p:cNvPr>
          <p:cNvSpPr txBox="1">
            <a:spLocks/>
          </p:cNvSpPr>
          <p:nvPr/>
        </p:nvSpPr>
        <p:spPr>
          <a:xfrm>
            <a:off x="-671655" y="564412"/>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Beamforming</a:t>
            </a:r>
          </a:p>
        </p:txBody>
      </p:sp>
      <p:sp>
        <p:nvSpPr>
          <p:cNvPr id="7" name="TextBox 6">
            <a:extLst>
              <a:ext uri="{FF2B5EF4-FFF2-40B4-BE49-F238E27FC236}">
                <a16:creationId xmlns:a16="http://schemas.microsoft.com/office/drawing/2014/main" id="{6A2D1BEC-EB3B-A34E-A8A4-FF91B99314BB}"/>
              </a:ext>
            </a:extLst>
          </p:cNvPr>
          <p:cNvSpPr txBox="1"/>
          <p:nvPr/>
        </p:nvSpPr>
        <p:spPr>
          <a:xfrm>
            <a:off x="676666" y="1754338"/>
            <a:ext cx="3184157" cy="307777"/>
          </a:xfrm>
          <a:prstGeom prst="rect">
            <a:avLst/>
          </a:prstGeom>
          <a:noFill/>
        </p:spPr>
        <p:txBody>
          <a:bodyPr wrap="square" rtlCol="0">
            <a:spAutoFit/>
          </a:bodyPr>
          <a:lstStyle/>
          <a:p>
            <a:r>
              <a:rPr lang="en-US" sz="1400" dirty="0"/>
              <a:t>1. Set up multiple microphones</a:t>
            </a:r>
          </a:p>
        </p:txBody>
      </p:sp>
      <p:sp>
        <p:nvSpPr>
          <p:cNvPr id="20" name="Content Placeholder 2">
            <a:extLst>
              <a:ext uri="{FF2B5EF4-FFF2-40B4-BE49-F238E27FC236}">
                <a16:creationId xmlns:a16="http://schemas.microsoft.com/office/drawing/2014/main" id="{99A7C77D-0E88-BB49-8810-8902A7002E4C}"/>
              </a:ext>
            </a:extLst>
          </p:cNvPr>
          <p:cNvSpPr txBox="1">
            <a:spLocks/>
          </p:cNvSpPr>
          <p:nvPr/>
        </p:nvSpPr>
        <p:spPr>
          <a:xfrm>
            <a:off x="676666" y="1077542"/>
            <a:ext cx="2991207" cy="578511"/>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defRPr/>
            </a:pPr>
            <a:r>
              <a:rPr lang="en-US" sz="2400" dirty="0">
                <a:ea typeface="Akzidenz-Grotesk BQ Light" charset="0"/>
                <a:cs typeface="Akzidenz-Grotesk BQ Light" charset="0"/>
              </a:rPr>
              <a:t>A process that uses multiple inputs with directionality and time delays to amplify signals and </a:t>
            </a:r>
            <a:r>
              <a:rPr lang="en-US" sz="2400" b="1" dirty="0">
                <a:ea typeface="Akzidenz-Grotesk BQ Light" charset="0"/>
                <a:cs typeface="Akzidenz-Grotesk BQ Light" charset="0"/>
              </a:rPr>
              <a:t>reduce noise</a:t>
            </a:r>
          </a:p>
        </p:txBody>
      </p:sp>
      <p:sp>
        <p:nvSpPr>
          <p:cNvPr id="21" name="Arc 20">
            <a:extLst>
              <a:ext uri="{FF2B5EF4-FFF2-40B4-BE49-F238E27FC236}">
                <a16:creationId xmlns:a16="http://schemas.microsoft.com/office/drawing/2014/main" id="{53FD8FDB-706B-1848-A931-5063AA4C524D}"/>
              </a:ext>
            </a:extLst>
          </p:cNvPr>
          <p:cNvSpPr/>
          <p:nvPr/>
        </p:nvSpPr>
        <p:spPr>
          <a:xfrm rot="20643704">
            <a:off x="1152471" y="2625949"/>
            <a:ext cx="3898340" cy="4082998"/>
          </a:xfrm>
          <a:prstGeom prst="arc">
            <a:avLst>
              <a:gd name="adj1" fmla="val 17567675"/>
              <a:gd name="adj2" fmla="val 479871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Arc 21">
            <a:extLst>
              <a:ext uri="{FF2B5EF4-FFF2-40B4-BE49-F238E27FC236}">
                <a16:creationId xmlns:a16="http://schemas.microsoft.com/office/drawing/2014/main" id="{964D0B1E-E592-E449-B0EE-6271C543792B}"/>
              </a:ext>
            </a:extLst>
          </p:cNvPr>
          <p:cNvSpPr/>
          <p:nvPr/>
        </p:nvSpPr>
        <p:spPr>
          <a:xfrm rot="20063968">
            <a:off x="694518" y="3587868"/>
            <a:ext cx="2680038" cy="2859648"/>
          </a:xfrm>
          <a:prstGeom prst="arc">
            <a:avLst>
              <a:gd name="adj1" fmla="val 18028224"/>
              <a:gd name="adj2" fmla="val 530956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Arc 22">
            <a:extLst>
              <a:ext uri="{FF2B5EF4-FFF2-40B4-BE49-F238E27FC236}">
                <a16:creationId xmlns:a16="http://schemas.microsoft.com/office/drawing/2014/main" id="{38DEC992-646C-5C4C-884D-4A32C2B11463}"/>
              </a:ext>
            </a:extLst>
          </p:cNvPr>
          <p:cNvSpPr/>
          <p:nvPr/>
        </p:nvSpPr>
        <p:spPr>
          <a:xfrm rot="20390534">
            <a:off x="2052463" y="1512053"/>
            <a:ext cx="5027368" cy="5265506"/>
          </a:xfrm>
          <a:prstGeom prst="arc">
            <a:avLst>
              <a:gd name="adj1" fmla="val 18143788"/>
              <a:gd name="adj2" fmla="val 530956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4" name="Arc 23">
            <a:extLst>
              <a:ext uri="{FF2B5EF4-FFF2-40B4-BE49-F238E27FC236}">
                <a16:creationId xmlns:a16="http://schemas.microsoft.com/office/drawing/2014/main" id="{0AA19F8F-72DB-C045-9333-002582B086B8}"/>
              </a:ext>
            </a:extLst>
          </p:cNvPr>
          <p:cNvSpPr/>
          <p:nvPr/>
        </p:nvSpPr>
        <p:spPr>
          <a:xfrm rot="21105612">
            <a:off x="2879223" y="298498"/>
            <a:ext cx="6579247" cy="6890895"/>
          </a:xfrm>
          <a:prstGeom prst="arc">
            <a:avLst>
              <a:gd name="adj1" fmla="val 17913997"/>
              <a:gd name="adj2" fmla="val 416575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9" name="Picture 8">
            <a:extLst>
              <a:ext uri="{FF2B5EF4-FFF2-40B4-BE49-F238E27FC236}">
                <a16:creationId xmlns:a16="http://schemas.microsoft.com/office/drawing/2014/main" id="{7DC81189-1180-2C45-8101-A5701134735B}"/>
              </a:ext>
            </a:extLst>
          </p:cNvPr>
          <p:cNvPicPr>
            <a:picLocks noChangeAspect="1"/>
          </p:cNvPicPr>
          <p:nvPr/>
        </p:nvPicPr>
        <p:blipFill>
          <a:blip r:embed="rId4"/>
          <a:stretch>
            <a:fillRect/>
          </a:stretch>
        </p:blipFill>
        <p:spPr>
          <a:xfrm>
            <a:off x="910104" y="4474477"/>
            <a:ext cx="1358640" cy="1713396"/>
          </a:xfrm>
          <a:prstGeom prst="rect">
            <a:avLst/>
          </a:prstGeom>
        </p:spPr>
      </p:pic>
      <p:sp>
        <p:nvSpPr>
          <p:cNvPr id="14" name="TextBox 13">
            <a:extLst>
              <a:ext uri="{FF2B5EF4-FFF2-40B4-BE49-F238E27FC236}">
                <a16:creationId xmlns:a16="http://schemas.microsoft.com/office/drawing/2014/main" id="{C4B71CE6-F0B5-1E45-B278-2466A66302EB}"/>
              </a:ext>
            </a:extLst>
          </p:cNvPr>
          <p:cNvSpPr txBox="1"/>
          <p:nvPr/>
        </p:nvSpPr>
        <p:spPr>
          <a:xfrm>
            <a:off x="676666" y="2083792"/>
            <a:ext cx="2991207" cy="307777"/>
          </a:xfrm>
          <a:prstGeom prst="rect">
            <a:avLst/>
          </a:prstGeom>
          <a:noFill/>
        </p:spPr>
        <p:txBody>
          <a:bodyPr wrap="square" rtlCol="0">
            <a:spAutoFit/>
          </a:bodyPr>
          <a:lstStyle/>
          <a:p>
            <a:r>
              <a:rPr lang="en-US" sz="1400" dirty="0"/>
              <a:t>2. Apply phase (time) shift &amp; combine </a:t>
            </a:r>
          </a:p>
        </p:txBody>
      </p:sp>
      <p:pic>
        <p:nvPicPr>
          <p:cNvPr id="15" name="Picture 14">
            <a:extLst>
              <a:ext uri="{FF2B5EF4-FFF2-40B4-BE49-F238E27FC236}">
                <a16:creationId xmlns:a16="http://schemas.microsoft.com/office/drawing/2014/main" id="{AD00EEA0-7137-2C4A-9E6B-AF6CF6119C45}"/>
              </a:ext>
            </a:extLst>
          </p:cNvPr>
          <p:cNvPicPr>
            <a:picLocks noChangeAspect="1"/>
          </p:cNvPicPr>
          <p:nvPr/>
        </p:nvPicPr>
        <p:blipFill>
          <a:blip r:embed="rId4"/>
          <a:stretch>
            <a:fillRect/>
          </a:stretch>
        </p:blipFill>
        <p:spPr>
          <a:xfrm>
            <a:off x="5238123" y="2664582"/>
            <a:ext cx="975081" cy="1229685"/>
          </a:xfrm>
          <a:prstGeom prst="rect">
            <a:avLst/>
          </a:prstGeom>
        </p:spPr>
      </p:pic>
      <p:pic>
        <p:nvPicPr>
          <p:cNvPr id="16" name="Picture 15">
            <a:extLst>
              <a:ext uri="{FF2B5EF4-FFF2-40B4-BE49-F238E27FC236}">
                <a16:creationId xmlns:a16="http://schemas.microsoft.com/office/drawing/2014/main" id="{0399C5B1-D648-0447-9991-6576A351DEEF}"/>
              </a:ext>
            </a:extLst>
          </p:cNvPr>
          <p:cNvPicPr>
            <a:picLocks noChangeAspect="1"/>
          </p:cNvPicPr>
          <p:nvPr/>
        </p:nvPicPr>
        <p:blipFill>
          <a:blip r:embed="rId4"/>
          <a:stretch>
            <a:fillRect/>
          </a:stretch>
        </p:blipFill>
        <p:spPr>
          <a:xfrm>
            <a:off x="4499899" y="2062115"/>
            <a:ext cx="881279" cy="1111391"/>
          </a:xfrm>
          <a:prstGeom prst="rect">
            <a:avLst/>
          </a:prstGeom>
        </p:spPr>
      </p:pic>
      <p:pic>
        <p:nvPicPr>
          <p:cNvPr id="17" name="Picture 16">
            <a:extLst>
              <a:ext uri="{FF2B5EF4-FFF2-40B4-BE49-F238E27FC236}">
                <a16:creationId xmlns:a16="http://schemas.microsoft.com/office/drawing/2014/main" id="{6455E805-E5CC-1C46-AB79-F3F93D95BB28}"/>
              </a:ext>
            </a:extLst>
          </p:cNvPr>
          <p:cNvPicPr>
            <a:picLocks noChangeAspect="1"/>
          </p:cNvPicPr>
          <p:nvPr/>
        </p:nvPicPr>
        <p:blipFill>
          <a:blip r:embed="rId4"/>
          <a:stretch>
            <a:fillRect/>
          </a:stretch>
        </p:blipFill>
        <p:spPr>
          <a:xfrm>
            <a:off x="3626296" y="2728570"/>
            <a:ext cx="873603" cy="1101711"/>
          </a:xfrm>
          <a:prstGeom prst="rect">
            <a:avLst/>
          </a:prstGeom>
        </p:spPr>
      </p:pic>
      <p:sp>
        <p:nvSpPr>
          <p:cNvPr id="25" name="Arc 24">
            <a:extLst>
              <a:ext uri="{FF2B5EF4-FFF2-40B4-BE49-F238E27FC236}">
                <a16:creationId xmlns:a16="http://schemas.microsoft.com/office/drawing/2014/main" id="{F8618534-F6CF-7A48-A259-98F55B57539D}"/>
              </a:ext>
            </a:extLst>
          </p:cNvPr>
          <p:cNvSpPr/>
          <p:nvPr/>
        </p:nvSpPr>
        <p:spPr>
          <a:xfrm rot="1590477">
            <a:off x="3995559" y="1865486"/>
            <a:ext cx="2652145" cy="2973319"/>
          </a:xfrm>
          <a:prstGeom prst="arc">
            <a:avLst>
              <a:gd name="adj1" fmla="val 16329019"/>
              <a:gd name="adj2" fmla="val 6705873"/>
            </a:avLst>
          </a:prstGeom>
          <a:ln w="25400">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8" name="Arc 27">
            <a:extLst>
              <a:ext uri="{FF2B5EF4-FFF2-40B4-BE49-F238E27FC236}">
                <a16:creationId xmlns:a16="http://schemas.microsoft.com/office/drawing/2014/main" id="{7FA661B7-5F16-D442-A4C5-F1EE94CE70C1}"/>
              </a:ext>
            </a:extLst>
          </p:cNvPr>
          <p:cNvSpPr/>
          <p:nvPr/>
        </p:nvSpPr>
        <p:spPr>
          <a:xfrm rot="1590477">
            <a:off x="4264736" y="2128112"/>
            <a:ext cx="3692503" cy="3749497"/>
          </a:xfrm>
          <a:prstGeom prst="arc">
            <a:avLst>
              <a:gd name="adj1" fmla="val 16329019"/>
              <a:gd name="adj2" fmla="val 6705873"/>
            </a:avLst>
          </a:prstGeom>
          <a:ln w="25400">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15579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par>
                                <p:cTn id="23" presetID="10" presetClass="entr" presetSubtype="0"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par>
                                <p:cTn id="34" presetID="10" presetClass="entr" presetSubtype="0" fill="hold" nodeType="with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500"/>
                                        <p:tgtEl>
                                          <p:spTgt spid="16"/>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fade">
                                      <p:cBhvr>
                                        <p:cTn id="4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5" grpId="0" animBg="1"/>
      <p:bldP spid="2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E86EC76-88B8-1646-BAAC-4F0EB46C0888}"/>
              </a:ext>
            </a:extLst>
          </p:cNvPr>
          <p:cNvSpPr txBox="1">
            <a:spLocks/>
          </p:cNvSpPr>
          <p:nvPr/>
        </p:nvSpPr>
        <p:spPr>
          <a:xfrm>
            <a:off x="-671655" y="564412"/>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Beamforming</a:t>
            </a:r>
          </a:p>
        </p:txBody>
      </p:sp>
      <p:sp>
        <p:nvSpPr>
          <p:cNvPr id="7" name="TextBox 6">
            <a:extLst>
              <a:ext uri="{FF2B5EF4-FFF2-40B4-BE49-F238E27FC236}">
                <a16:creationId xmlns:a16="http://schemas.microsoft.com/office/drawing/2014/main" id="{6A2D1BEC-EB3B-A34E-A8A4-FF91B99314BB}"/>
              </a:ext>
            </a:extLst>
          </p:cNvPr>
          <p:cNvSpPr txBox="1"/>
          <p:nvPr/>
        </p:nvSpPr>
        <p:spPr>
          <a:xfrm>
            <a:off x="676666" y="1754338"/>
            <a:ext cx="3184157" cy="307777"/>
          </a:xfrm>
          <a:prstGeom prst="rect">
            <a:avLst/>
          </a:prstGeom>
          <a:noFill/>
        </p:spPr>
        <p:txBody>
          <a:bodyPr wrap="square" rtlCol="0">
            <a:spAutoFit/>
          </a:bodyPr>
          <a:lstStyle/>
          <a:p>
            <a:r>
              <a:rPr lang="en-US" sz="1400" dirty="0"/>
              <a:t>1. Set up multiple microphones</a:t>
            </a:r>
          </a:p>
        </p:txBody>
      </p:sp>
      <p:sp>
        <p:nvSpPr>
          <p:cNvPr id="20" name="Content Placeholder 2">
            <a:extLst>
              <a:ext uri="{FF2B5EF4-FFF2-40B4-BE49-F238E27FC236}">
                <a16:creationId xmlns:a16="http://schemas.microsoft.com/office/drawing/2014/main" id="{99A7C77D-0E88-BB49-8810-8902A7002E4C}"/>
              </a:ext>
            </a:extLst>
          </p:cNvPr>
          <p:cNvSpPr txBox="1">
            <a:spLocks/>
          </p:cNvSpPr>
          <p:nvPr/>
        </p:nvSpPr>
        <p:spPr>
          <a:xfrm>
            <a:off x="676666" y="1077542"/>
            <a:ext cx="2991207" cy="578511"/>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defRPr/>
            </a:pPr>
            <a:r>
              <a:rPr lang="en-US" sz="2400" dirty="0">
                <a:ea typeface="Akzidenz-Grotesk BQ Light" charset="0"/>
                <a:cs typeface="Akzidenz-Grotesk BQ Light" charset="0"/>
              </a:rPr>
              <a:t>A process that uses multiple inputs with directionality and time delays to amplify signals and </a:t>
            </a:r>
            <a:r>
              <a:rPr lang="en-US" sz="2400" b="1" dirty="0">
                <a:ea typeface="Akzidenz-Grotesk BQ Light" charset="0"/>
                <a:cs typeface="Akzidenz-Grotesk BQ Light" charset="0"/>
              </a:rPr>
              <a:t>reduce noise</a:t>
            </a:r>
          </a:p>
        </p:txBody>
      </p:sp>
      <p:sp>
        <p:nvSpPr>
          <p:cNvPr id="14" name="TextBox 13">
            <a:extLst>
              <a:ext uri="{FF2B5EF4-FFF2-40B4-BE49-F238E27FC236}">
                <a16:creationId xmlns:a16="http://schemas.microsoft.com/office/drawing/2014/main" id="{C4B71CE6-F0B5-1E45-B278-2466A66302EB}"/>
              </a:ext>
            </a:extLst>
          </p:cNvPr>
          <p:cNvSpPr txBox="1"/>
          <p:nvPr/>
        </p:nvSpPr>
        <p:spPr>
          <a:xfrm>
            <a:off x="676666" y="2083792"/>
            <a:ext cx="2991207" cy="307777"/>
          </a:xfrm>
          <a:prstGeom prst="rect">
            <a:avLst/>
          </a:prstGeom>
          <a:noFill/>
        </p:spPr>
        <p:txBody>
          <a:bodyPr wrap="square" rtlCol="0">
            <a:spAutoFit/>
          </a:bodyPr>
          <a:lstStyle/>
          <a:p>
            <a:r>
              <a:rPr lang="en-US" sz="1400" dirty="0"/>
              <a:t>2. Apply phase (time) shift &amp; combine </a:t>
            </a:r>
          </a:p>
        </p:txBody>
      </p:sp>
      <p:pic>
        <p:nvPicPr>
          <p:cNvPr id="18" name="Picture 17">
            <a:extLst>
              <a:ext uri="{FF2B5EF4-FFF2-40B4-BE49-F238E27FC236}">
                <a16:creationId xmlns:a16="http://schemas.microsoft.com/office/drawing/2014/main" id="{B7896B17-497B-8F4B-A042-44FDDFCEE03B}"/>
              </a:ext>
            </a:extLst>
          </p:cNvPr>
          <p:cNvPicPr>
            <a:picLocks noChangeAspect="1"/>
          </p:cNvPicPr>
          <p:nvPr/>
        </p:nvPicPr>
        <p:blipFill>
          <a:blip r:embed="rId3"/>
          <a:stretch>
            <a:fillRect/>
          </a:stretch>
        </p:blipFill>
        <p:spPr>
          <a:xfrm>
            <a:off x="4283765" y="2062115"/>
            <a:ext cx="6763616" cy="3949952"/>
          </a:xfrm>
          <a:prstGeom prst="rect">
            <a:avLst/>
          </a:prstGeom>
        </p:spPr>
      </p:pic>
      <p:sp>
        <p:nvSpPr>
          <p:cNvPr id="19" name="Freeform 18">
            <a:extLst>
              <a:ext uri="{FF2B5EF4-FFF2-40B4-BE49-F238E27FC236}">
                <a16:creationId xmlns:a16="http://schemas.microsoft.com/office/drawing/2014/main" id="{D3636D14-D13A-F543-838F-E6E711554DF0}"/>
              </a:ext>
            </a:extLst>
          </p:cNvPr>
          <p:cNvSpPr/>
          <p:nvPr/>
        </p:nvSpPr>
        <p:spPr>
          <a:xfrm>
            <a:off x="4397210" y="3387463"/>
            <a:ext cx="6289589" cy="1309816"/>
          </a:xfrm>
          <a:custGeom>
            <a:avLst/>
            <a:gdLst>
              <a:gd name="connsiteX0" fmla="*/ 0 w 6289589"/>
              <a:gd name="connsiteY0" fmla="*/ 1346886 h 2644360"/>
              <a:gd name="connsiteX1" fmla="*/ 1161535 w 6289589"/>
              <a:gd name="connsiteY1" fmla="*/ 0 h 2644360"/>
              <a:gd name="connsiteX2" fmla="*/ 2372497 w 6289589"/>
              <a:gd name="connsiteY2" fmla="*/ 1346886 h 2644360"/>
              <a:gd name="connsiteX3" fmla="*/ 3571103 w 6289589"/>
              <a:gd name="connsiteY3" fmla="*/ 2644346 h 2644360"/>
              <a:gd name="connsiteX4" fmla="*/ 4769708 w 6289589"/>
              <a:gd name="connsiteY4" fmla="*/ 1322173 h 2644360"/>
              <a:gd name="connsiteX5" fmla="*/ 5152767 w 6289589"/>
              <a:gd name="connsiteY5" fmla="*/ 667265 h 2644360"/>
              <a:gd name="connsiteX6" fmla="*/ 5548184 w 6289589"/>
              <a:gd name="connsiteY6" fmla="*/ 197708 h 2644360"/>
              <a:gd name="connsiteX7" fmla="*/ 5980670 w 6289589"/>
              <a:gd name="connsiteY7" fmla="*/ 12357 h 2644360"/>
              <a:gd name="connsiteX8" fmla="*/ 6289589 w 6289589"/>
              <a:gd name="connsiteY8" fmla="*/ 197708 h 264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9589" h="2644360">
                <a:moveTo>
                  <a:pt x="0" y="1346886"/>
                </a:moveTo>
                <a:cubicBezTo>
                  <a:pt x="383059" y="673443"/>
                  <a:pt x="766119" y="0"/>
                  <a:pt x="1161535" y="0"/>
                </a:cubicBezTo>
                <a:cubicBezTo>
                  <a:pt x="1556951" y="0"/>
                  <a:pt x="1970902" y="906162"/>
                  <a:pt x="2372497" y="1346886"/>
                </a:cubicBezTo>
                <a:cubicBezTo>
                  <a:pt x="2774092" y="1787610"/>
                  <a:pt x="3171568" y="2648465"/>
                  <a:pt x="3571103" y="2644346"/>
                </a:cubicBezTo>
                <a:cubicBezTo>
                  <a:pt x="3970638" y="2640227"/>
                  <a:pt x="4506097" y="1651686"/>
                  <a:pt x="4769708" y="1322173"/>
                </a:cubicBezTo>
                <a:cubicBezTo>
                  <a:pt x="5033319" y="992660"/>
                  <a:pt x="5023021" y="854676"/>
                  <a:pt x="5152767" y="667265"/>
                </a:cubicBezTo>
                <a:cubicBezTo>
                  <a:pt x="5282513" y="479854"/>
                  <a:pt x="5410200" y="306859"/>
                  <a:pt x="5548184" y="197708"/>
                </a:cubicBezTo>
                <a:cubicBezTo>
                  <a:pt x="5686168" y="88557"/>
                  <a:pt x="5857103" y="12357"/>
                  <a:pt x="5980670" y="12357"/>
                </a:cubicBezTo>
                <a:cubicBezTo>
                  <a:pt x="6104237" y="12357"/>
                  <a:pt x="6262816" y="92676"/>
                  <a:pt x="6289589" y="197708"/>
                </a:cubicBezTo>
              </a:path>
            </a:pathLst>
          </a:custGeom>
          <a:noFill/>
          <a:ln w="25400">
            <a:solidFill>
              <a:srgbClr val="FF0000"/>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1E9D7C37-024F-3B4F-BB54-BBA3DD0BA720}"/>
              </a:ext>
            </a:extLst>
          </p:cNvPr>
          <p:cNvSpPr/>
          <p:nvPr/>
        </p:nvSpPr>
        <p:spPr>
          <a:xfrm>
            <a:off x="4757792" y="3387463"/>
            <a:ext cx="6289589" cy="1309816"/>
          </a:xfrm>
          <a:custGeom>
            <a:avLst/>
            <a:gdLst>
              <a:gd name="connsiteX0" fmla="*/ 0 w 6289589"/>
              <a:gd name="connsiteY0" fmla="*/ 1346886 h 2644360"/>
              <a:gd name="connsiteX1" fmla="*/ 1161535 w 6289589"/>
              <a:gd name="connsiteY1" fmla="*/ 0 h 2644360"/>
              <a:gd name="connsiteX2" fmla="*/ 2372497 w 6289589"/>
              <a:gd name="connsiteY2" fmla="*/ 1346886 h 2644360"/>
              <a:gd name="connsiteX3" fmla="*/ 3571103 w 6289589"/>
              <a:gd name="connsiteY3" fmla="*/ 2644346 h 2644360"/>
              <a:gd name="connsiteX4" fmla="*/ 4769708 w 6289589"/>
              <a:gd name="connsiteY4" fmla="*/ 1322173 h 2644360"/>
              <a:gd name="connsiteX5" fmla="*/ 5152767 w 6289589"/>
              <a:gd name="connsiteY5" fmla="*/ 667265 h 2644360"/>
              <a:gd name="connsiteX6" fmla="*/ 5548184 w 6289589"/>
              <a:gd name="connsiteY6" fmla="*/ 197708 h 2644360"/>
              <a:gd name="connsiteX7" fmla="*/ 5980670 w 6289589"/>
              <a:gd name="connsiteY7" fmla="*/ 12357 h 2644360"/>
              <a:gd name="connsiteX8" fmla="*/ 6289589 w 6289589"/>
              <a:gd name="connsiteY8" fmla="*/ 197708 h 264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9589" h="2644360">
                <a:moveTo>
                  <a:pt x="0" y="1346886"/>
                </a:moveTo>
                <a:cubicBezTo>
                  <a:pt x="383059" y="673443"/>
                  <a:pt x="766119" y="0"/>
                  <a:pt x="1161535" y="0"/>
                </a:cubicBezTo>
                <a:cubicBezTo>
                  <a:pt x="1556951" y="0"/>
                  <a:pt x="1970902" y="906162"/>
                  <a:pt x="2372497" y="1346886"/>
                </a:cubicBezTo>
                <a:cubicBezTo>
                  <a:pt x="2774092" y="1787610"/>
                  <a:pt x="3171568" y="2648465"/>
                  <a:pt x="3571103" y="2644346"/>
                </a:cubicBezTo>
                <a:cubicBezTo>
                  <a:pt x="3970638" y="2640227"/>
                  <a:pt x="4506097" y="1651686"/>
                  <a:pt x="4769708" y="1322173"/>
                </a:cubicBezTo>
                <a:cubicBezTo>
                  <a:pt x="5033319" y="992660"/>
                  <a:pt x="5023021" y="854676"/>
                  <a:pt x="5152767" y="667265"/>
                </a:cubicBezTo>
                <a:cubicBezTo>
                  <a:pt x="5282513" y="479854"/>
                  <a:pt x="5410200" y="306859"/>
                  <a:pt x="5548184" y="197708"/>
                </a:cubicBezTo>
                <a:cubicBezTo>
                  <a:pt x="5686168" y="88557"/>
                  <a:pt x="5857103" y="12357"/>
                  <a:pt x="5980670" y="12357"/>
                </a:cubicBezTo>
                <a:cubicBezTo>
                  <a:pt x="6104237" y="12357"/>
                  <a:pt x="6262816" y="92676"/>
                  <a:pt x="6289589" y="197708"/>
                </a:cubicBezTo>
              </a:path>
            </a:pathLst>
          </a:custGeom>
          <a:noFill/>
          <a:ln w="25400">
            <a:solidFill>
              <a:schemeClr val="accent1"/>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DDE9B7CF-B57A-FF48-8769-2FAAF2BCFE6C}"/>
              </a:ext>
            </a:extLst>
          </p:cNvPr>
          <p:cNvCxnSpPr>
            <a:cxnSpLocks/>
          </p:cNvCxnSpPr>
          <p:nvPr/>
        </p:nvCxnSpPr>
        <p:spPr>
          <a:xfrm>
            <a:off x="5546214" y="3387463"/>
            <a:ext cx="1" cy="630195"/>
          </a:xfrm>
          <a:prstGeom prst="line">
            <a:avLst/>
          </a:prstGeom>
          <a:ln>
            <a:prstDash val="sysDot"/>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168CDDBD-3763-F749-BB35-FEF5B9346D81}"/>
              </a:ext>
            </a:extLst>
          </p:cNvPr>
          <p:cNvCxnSpPr>
            <a:cxnSpLocks/>
          </p:cNvCxnSpPr>
          <p:nvPr/>
        </p:nvCxnSpPr>
        <p:spPr>
          <a:xfrm>
            <a:off x="5906797" y="3387463"/>
            <a:ext cx="1" cy="630195"/>
          </a:xfrm>
          <a:prstGeom prst="line">
            <a:avLst/>
          </a:prstGeom>
          <a:ln>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737881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wipe(left)">
                                      <p:cBhvr>
                                        <p:cTn id="12" dur="1000"/>
                                        <p:tgtEl>
                                          <p:spTgt spid="31"/>
                                        </p:tgtEl>
                                      </p:cBhvr>
                                    </p:animEffect>
                                  </p:childTnLst>
                                </p:cTn>
                              </p:par>
                              <p:par>
                                <p:cTn id="13" presetID="22" presetClass="entr" presetSubtype="8"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left)">
                                      <p:cBhvr>
                                        <p:cTn id="15" dur="1000"/>
                                        <p:tgtEl>
                                          <p:spTgt spid="30"/>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left)">
                                      <p:cBhvr>
                                        <p:cTn id="18" dur="1000"/>
                                        <p:tgtEl>
                                          <p:spTgt spid="19"/>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left)">
                                      <p:cBhvr>
                                        <p:cTn id="21"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E86EC76-88B8-1646-BAAC-4F0EB46C0888}"/>
              </a:ext>
            </a:extLst>
          </p:cNvPr>
          <p:cNvSpPr txBox="1">
            <a:spLocks/>
          </p:cNvSpPr>
          <p:nvPr/>
        </p:nvSpPr>
        <p:spPr>
          <a:xfrm>
            <a:off x="-671655" y="564412"/>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Beamforming</a:t>
            </a:r>
          </a:p>
        </p:txBody>
      </p:sp>
      <p:sp>
        <p:nvSpPr>
          <p:cNvPr id="7" name="TextBox 6">
            <a:extLst>
              <a:ext uri="{FF2B5EF4-FFF2-40B4-BE49-F238E27FC236}">
                <a16:creationId xmlns:a16="http://schemas.microsoft.com/office/drawing/2014/main" id="{6A2D1BEC-EB3B-A34E-A8A4-FF91B99314BB}"/>
              </a:ext>
            </a:extLst>
          </p:cNvPr>
          <p:cNvSpPr txBox="1"/>
          <p:nvPr/>
        </p:nvSpPr>
        <p:spPr>
          <a:xfrm>
            <a:off x="676666" y="1754338"/>
            <a:ext cx="3184157" cy="307777"/>
          </a:xfrm>
          <a:prstGeom prst="rect">
            <a:avLst/>
          </a:prstGeom>
          <a:noFill/>
        </p:spPr>
        <p:txBody>
          <a:bodyPr wrap="square" rtlCol="0">
            <a:spAutoFit/>
          </a:bodyPr>
          <a:lstStyle/>
          <a:p>
            <a:r>
              <a:rPr lang="en-US" sz="1400" dirty="0"/>
              <a:t>1. Set up multiple microphones</a:t>
            </a:r>
          </a:p>
        </p:txBody>
      </p:sp>
      <p:sp>
        <p:nvSpPr>
          <p:cNvPr id="20" name="Content Placeholder 2">
            <a:extLst>
              <a:ext uri="{FF2B5EF4-FFF2-40B4-BE49-F238E27FC236}">
                <a16:creationId xmlns:a16="http://schemas.microsoft.com/office/drawing/2014/main" id="{99A7C77D-0E88-BB49-8810-8902A7002E4C}"/>
              </a:ext>
            </a:extLst>
          </p:cNvPr>
          <p:cNvSpPr txBox="1">
            <a:spLocks/>
          </p:cNvSpPr>
          <p:nvPr/>
        </p:nvSpPr>
        <p:spPr>
          <a:xfrm>
            <a:off x="676666" y="1077542"/>
            <a:ext cx="2991207" cy="578511"/>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defRPr/>
            </a:pPr>
            <a:r>
              <a:rPr lang="en-US" sz="2400" dirty="0">
                <a:ea typeface="Akzidenz-Grotesk BQ Light" charset="0"/>
                <a:cs typeface="Akzidenz-Grotesk BQ Light" charset="0"/>
              </a:rPr>
              <a:t>A process that uses multiple inputs with directionality and time delays to </a:t>
            </a:r>
            <a:r>
              <a:rPr lang="en-US" sz="2400" b="1" dirty="0">
                <a:ea typeface="Akzidenz-Grotesk BQ Light" charset="0"/>
                <a:cs typeface="Akzidenz-Grotesk BQ Light" charset="0"/>
              </a:rPr>
              <a:t>amplify signals </a:t>
            </a:r>
            <a:r>
              <a:rPr lang="en-US" sz="2400" dirty="0">
                <a:ea typeface="Akzidenz-Grotesk BQ Light" charset="0"/>
                <a:cs typeface="Akzidenz-Grotesk BQ Light" charset="0"/>
              </a:rPr>
              <a:t>and reduce noise</a:t>
            </a:r>
          </a:p>
        </p:txBody>
      </p:sp>
      <p:sp>
        <p:nvSpPr>
          <p:cNvPr id="14" name="TextBox 13">
            <a:extLst>
              <a:ext uri="{FF2B5EF4-FFF2-40B4-BE49-F238E27FC236}">
                <a16:creationId xmlns:a16="http://schemas.microsoft.com/office/drawing/2014/main" id="{C4B71CE6-F0B5-1E45-B278-2466A66302EB}"/>
              </a:ext>
            </a:extLst>
          </p:cNvPr>
          <p:cNvSpPr txBox="1"/>
          <p:nvPr/>
        </p:nvSpPr>
        <p:spPr>
          <a:xfrm>
            <a:off x="676666" y="2083792"/>
            <a:ext cx="2991207" cy="307777"/>
          </a:xfrm>
          <a:prstGeom prst="rect">
            <a:avLst/>
          </a:prstGeom>
          <a:noFill/>
        </p:spPr>
        <p:txBody>
          <a:bodyPr wrap="square" rtlCol="0">
            <a:spAutoFit/>
          </a:bodyPr>
          <a:lstStyle/>
          <a:p>
            <a:r>
              <a:rPr lang="en-US" sz="1400" dirty="0"/>
              <a:t>2. Apply phase (time) shift &amp; combine </a:t>
            </a:r>
          </a:p>
        </p:txBody>
      </p:sp>
      <p:pic>
        <p:nvPicPr>
          <p:cNvPr id="11" name="bus">
            <a:hlinkClick r:id="" action="ppaction://media"/>
            <a:extLst>
              <a:ext uri="{FF2B5EF4-FFF2-40B4-BE49-F238E27FC236}">
                <a16:creationId xmlns:a16="http://schemas.microsoft.com/office/drawing/2014/main" id="{DD09826D-F1A0-D442-8739-3C095B0BCB7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985528" y="3755874"/>
            <a:ext cx="812800" cy="812800"/>
          </a:xfrm>
          <a:prstGeom prst="rect">
            <a:avLst/>
          </a:prstGeom>
        </p:spPr>
      </p:pic>
      <p:sp>
        <p:nvSpPr>
          <p:cNvPr id="13" name="TextBox 12">
            <a:extLst>
              <a:ext uri="{FF2B5EF4-FFF2-40B4-BE49-F238E27FC236}">
                <a16:creationId xmlns:a16="http://schemas.microsoft.com/office/drawing/2014/main" id="{3AA3D565-9734-3741-BFFC-C16413EC709C}"/>
              </a:ext>
            </a:extLst>
          </p:cNvPr>
          <p:cNvSpPr txBox="1"/>
          <p:nvPr/>
        </p:nvSpPr>
        <p:spPr>
          <a:xfrm>
            <a:off x="2792889" y="3351814"/>
            <a:ext cx="1198079" cy="369332"/>
          </a:xfrm>
          <a:prstGeom prst="rect">
            <a:avLst/>
          </a:prstGeom>
          <a:noFill/>
        </p:spPr>
        <p:txBody>
          <a:bodyPr wrap="square" rtlCol="0">
            <a:spAutoFit/>
          </a:bodyPr>
          <a:lstStyle/>
          <a:p>
            <a:r>
              <a:rPr lang="en-US" dirty="0"/>
              <a:t>Processed</a:t>
            </a:r>
          </a:p>
        </p:txBody>
      </p:sp>
      <p:pic>
        <p:nvPicPr>
          <p:cNvPr id="15" name="bus0">
            <a:hlinkClick r:id="" action="ppaction://media"/>
            <a:extLst>
              <a:ext uri="{FF2B5EF4-FFF2-40B4-BE49-F238E27FC236}">
                <a16:creationId xmlns:a16="http://schemas.microsoft.com/office/drawing/2014/main" id="{B2D3B216-92B6-204E-9709-7C300C17F135}"/>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634712" y="3755874"/>
            <a:ext cx="812800" cy="812800"/>
          </a:xfrm>
          <a:prstGeom prst="rect">
            <a:avLst/>
          </a:prstGeom>
        </p:spPr>
      </p:pic>
      <p:pic>
        <p:nvPicPr>
          <p:cNvPr id="16" name="bus3">
            <a:hlinkClick r:id="" action="ppaction://media"/>
            <a:extLst>
              <a:ext uri="{FF2B5EF4-FFF2-40B4-BE49-F238E27FC236}">
                <a16:creationId xmlns:a16="http://schemas.microsoft.com/office/drawing/2014/main" id="{3CFC6FD2-38DF-774B-9115-B73AFEC76F87}"/>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1623688" y="3721146"/>
            <a:ext cx="812800" cy="812800"/>
          </a:xfrm>
          <a:prstGeom prst="rect">
            <a:avLst/>
          </a:prstGeom>
        </p:spPr>
      </p:pic>
      <p:sp>
        <p:nvSpPr>
          <p:cNvPr id="17" name="TextBox 16">
            <a:extLst>
              <a:ext uri="{FF2B5EF4-FFF2-40B4-BE49-F238E27FC236}">
                <a16:creationId xmlns:a16="http://schemas.microsoft.com/office/drawing/2014/main" id="{9B44780F-F86F-9144-800B-86D86E192DA9}"/>
              </a:ext>
            </a:extLst>
          </p:cNvPr>
          <p:cNvSpPr txBox="1"/>
          <p:nvPr/>
        </p:nvSpPr>
        <p:spPr>
          <a:xfrm>
            <a:off x="552086" y="3357829"/>
            <a:ext cx="2015654" cy="369332"/>
          </a:xfrm>
          <a:prstGeom prst="rect">
            <a:avLst/>
          </a:prstGeom>
          <a:noFill/>
        </p:spPr>
        <p:txBody>
          <a:bodyPr wrap="square" rtlCol="0">
            <a:spAutoFit/>
          </a:bodyPr>
          <a:lstStyle/>
          <a:p>
            <a:r>
              <a:rPr lang="en-US" dirty="0"/>
              <a:t>Unprocessed Audio</a:t>
            </a:r>
          </a:p>
        </p:txBody>
      </p:sp>
      <p:sp>
        <p:nvSpPr>
          <p:cNvPr id="21" name="TextBox 20">
            <a:extLst>
              <a:ext uri="{FF2B5EF4-FFF2-40B4-BE49-F238E27FC236}">
                <a16:creationId xmlns:a16="http://schemas.microsoft.com/office/drawing/2014/main" id="{8E050FC0-28B4-2A42-93AE-B28D44CC3E1A}"/>
              </a:ext>
            </a:extLst>
          </p:cNvPr>
          <p:cNvSpPr txBox="1"/>
          <p:nvPr/>
        </p:nvSpPr>
        <p:spPr>
          <a:xfrm>
            <a:off x="676666" y="6402847"/>
            <a:ext cx="9153941" cy="246221"/>
          </a:xfrm>
          <a:prstGeom prst="rect">
            <a:avLst/>
          </a:prstGeom>
          <a:noFill/>
        </p:spPr>
        <p:txBody>
          <a:bodyPr wrap="square" rtlCol="0">
            <a:spAutoFit/>
          </a:bodyPr>
          <a:lstStyle/>
          <a:p>
            <a:r>
              <a:rPr lang="en-US" sz="1000" dirty="0"/>
              <a:t>Generated from the CHiME3 Acoustic Speech Recognition Competition WSJ Dataset </a:t>
            </a:r>
          </a:p>
        </p:txBody>
      </p:sp>
      <p:pic>
        <p:nvPicPr>
          <p:cNvPr id="2" name="Picture 1">
            <a:extLst>
              <a:ext uri="{FF2B5EF4-FFF2-40B4-BE49-F238E27FC236}">
                <a16:creationId xmlns:a16="http://schemas.microsoft.com/office/drawing/2014/main" id="{56055365-F4C4-F045-B173-8F9DED522AE2}"/>
              </a:ext>
            </a:extLst>
          </p:cNvPr>
          <p:cNvPicPr>
            <a:picLocks noChangeAspect="1"/>
          </p:cNvPicPr>
          <p:nvPr/>
        </p:nvPicPr>
        <p:blipFill>
          <a:blip r:embed="rId10"/>
          <a:stretch>
            <a:fillRect/>
          </a:stretch>
        </p:blipFill>
        <p:spPr>
          <a:xfrm>
            <a:off x="4765953" y="865507"/>
            <a:ext cx="6828712" cy="4542367"/>
          </a:xfrm>
          <a:prstGeom prst="rect">
            <a:avLst/>
          </a:prstGeom>
        </p:spPr>
      </p:pic>
    </p:spTree>
    <p:extLst>
      <p:ext uri="{BB962C8B-B14F-4D97-AF65-F5344CB8AC3E}">
        <p14:creationId xmlns:p14="http://schemas.microsoft.com/office/powerpoint/2010/main" val="35245452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par>
                                <p:cTn id="17" presetID="10"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4584" fill="hold"/>
                                        <p:tgtEl>
                                          <p:spTgt spid="15"/>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4584" fill="hold"/>
                                        <p:tgtEl>
                                          <p:spTgt spid="16"/>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4584"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5" fill="hold" display="0">
                  <p:stCondLst>
                    <p:cond delay="indefinite"/>
                  </p:stCondLst>
                  <p:endCondLst>
                    <p:cond evt="onStopAudio" delay="0">
                      <p:tgtEl>
                        <p:sldTgt/>
                      </p:tgtEl>
                    </p:cond>
                  </p:endCondLst>
                </p:cTn>
                <p:tgtEl>
                  <p:spTgt spid="11"/>
                </p:tgtEl>
              </p:cMediaNode>
            </p:audio>
            <p:audio>
              <p:cMediaNode vol="80000">
                <p:cTn id="36" fill="hold" display="0">
                  <p:stCondLst>
                    <p:cond delay="indefinite"/>
                  </p:stCondLst>
                  <p:endCondLst>
                    <p:cond evt="onStopAudio" delay="0">
                      <p:tgtEl>
                        <p:sldTgt/>
                      </p:tgtEl>
                    </p:cond>
                  </p:endCondLst>
                </p:cTn>
                <p:tgtEl>
                  <p:spTgt spid="15"/>
                </p:tgtEl>
              </p:cMediaNode>
            </p:audio>
            <p:audio>
              <p:cMediaNode vol="80000">
                <p:cTn id="37" fill="hold" display="0">
                  <p:stCondLst>
                    <p:cond delay="indefinite"/>
                  </p:stCondLst>
                  <p:endCondLst>
                    <p:cond evt="onStopAudio" delay="0">
                      <p:tgtEl>
                        <p:sldTgt/>
                      </p:tgtEl>
                    </p:cond>
                  </p:endCondLst>
                </p:cTn>
                <p:tgtEl>
                  <p:spTgt spid="16"/>
                </p:tgtEl>
              </p:cMediaNode>
            </p:audio>
          </p:childTnLst>
        </p:cTn>
      </p:par>
    </p:tnLst>
    <p:bldLst>
      <p:bldP spid="13" grpId="0"/>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cafe">
            <a:hlinkClick r:id="" action="ppaction://media"/>
            <a:extLst>
              <a:ext uri="{FF2B5EF4-FFF2-40B4-BE49-F238E27FC236}">
                <a16:creationId xmlns:a16="http://schemas.microsoft.com/office/drawing/2014/main" id="{72D08C5A-D1E9-1841-96C9-80242F140856}"/>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2984191" y="3755874"/>
            <a:ext cx="812800" cy="812800"/>
          </a:xfrm>
          <a:prstGeom prst="rect">
            <a:avLst/>
          </a:prstGeom>
        </p:spPr>
      </p:pic>
      <p:sp>
        <p:nvSpPr>
          <p:cNvPr id="12" name="Title 1">
            <a:extLst>
              <a:ext uri="{FF2B5EF4-FFF2-40B4-BE49-F238E27FC236}">
                <a16:creationId xmlns:a16="http://schemas.microsoft.com/office/drawing/2014/main" id="{BE86EC76-88B8-1646-BAAC-4F0EB46C0888}"/>
              </a:ext>
            </a:extLst>
          </p:cNvPr>
          <p:cNvSpPr txBox="1">
            <a:spLocks/>
          </p:cNvSpPr>
          <p:nvPr/>
        </p:nvSpPr>
        <p:spPr>
          <a:xfrm>
            <a:off x="-671655" y="564412"/>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Beamforming</a:t>
            </a:r>
          </a:p>
        </p:txBody>
      </p:sp>
      <p:sp>
        <p:nvSpPr>
          <p:cNvPr id="7" name="TextBox 6">
            <a:extLst>
              <a:ext uri="{FF2B5EF4-FFF2-40B4-BE49-F238E27FC236}">
                <a16:creationId xmlns:a16="http://schemas.microsoft.com/office/drawing/2014/main" id="{6A2D1BEC-EB3B-A34E-A8A4-FF91B99314BB}"/>
              </a:ext>
            </a:extLst>
          </p:cNvPr>
          <p:cNvSpPr txBox="1"/>
          <p:nvPr/>
        </p:nvSpPr>
        <p:spPr>
          <a:xfrm>
            <a:off x="676666" y="1754338"/>
            <a:ext cx="3184157" cy="307777"/>
          </a:xfrm>
          <a:prstGeom prst="rect">
            <a:avLst/>
          </a:prstGeom>
          <a:noFill/>
        </p:spPr>
        <p:txBody>
          <a:bodyPr wrap="square" rtlCol="0">
            <a:spAutoFit/>
          </a:bodyPr>
          <a:lstStyle/>
          <a:p>
            <a:r>
              <a:rPr lang="en-US" sz="1400" dirty="0"/>
              <a:t>1. Set up multiple microphones</a:t>
            </a:r>
          </a:p>
        </p:txBody>
      </p:sp>
      <p:sp>
        <p:nvSpPr>
          <p:cNvPr id="20" name="Content Placeholder 2">
            <a:extLst>
              <a:ext uri="{FF2B5EF4-FFF2-40B4-BE49-F238E27FC236}">
                <a16:creationId xmlns:a16="http://schemas.microsoft.com/office/drawing/2014/main" id="{99A7C77D-0E88-BB49-8810-8902A7002E4C}"/>
              </a:ext>
            </a:extLst>
          </p:cNvPr>
          <p:cNvSpPr txBox="1">
            <a:spLocks/>
          </p:cNvSpPr>
          <p:nvPr/>
        </p:nvSpPr>
        <p:spPr>
          <a:xfrm>
            <a:off x="676666" y="1077542"/>
            <a:ext cx="2991207" cy="578511"/>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defRPr/>
            </a:pPr>
            <a:r>
              <a:rPr lang="en-US" sz="2400" dirty="0">
                <a:ea typeface="Akzidenz-Grotesk BQ Light" charset="0"/>
                <a:cs typeface="Akzidenz-Grotesk BQ Light" charset="0"/>
              </a:rPr>
              <a:t>A process that uses multiple inputs with directionality and time delays to </a:t>
            </a:r>
            <a:r>
              <a:rPr lang="en-US" sz="2400" b="1" dirty="0">
                <a:ea typeface="Akzidenz-Grotesk BQ Light" charset="0"/>
                <a:cs typeface="Akzidenz-Grotesk BQ Light" charset="0"/>
              </a:rPr>
              <a:t>amplify signals </a:t>
            </a:r>
            <a:r>
              <a:rPr lang="en-US" sz="2400" dirty="0">
                <a:ea typeface="Akzidenz-Grotesk BQ Light" charset="0"/>
                <a:cs typeface="Akzidenz-Grotesk BQ Light" charset="0"/>
              </a:rPr>
              <a:t>and reduce noise</a:t>
            </a:r>
          </a:p>
        </p:txBody>
      </p:sp>
      <p:sp>
        <p:nvSpPr>
          <p:cNvPr id="14" name="TextBox 13">
            <a:extLst>
              <a:ext uri="{FF2B5EF4-FFF2-40B4-BE49-F238E27FC236}">
                <a16:creationId xmlns:a16="http://schemas.microsoft.com/office/drawing/2014/main" id="{C4B71CE6-F0B5-1E45-B278-2466A66302EB}"/>
              </a:ext>
            </a:extLst>
          </p:cNvPr>
          <p:cNvSpPr txBox="1"/>
          <p:nvPr/>
        </p:nvSpPr>
        <p:spPr>
          <a:xfrm>
            <a:off x="676666" y="2083792"/>
            <a:ext cx="2991207" cy="307777"/>
          </a:xfrm>
          <a:prstGeom prst="rect">
            <a:avLst/>
          </a:prstGeom>
          <a:noFill/>
        </p:spPr>
        <p:txBody>
          <a:bodyPr wrap="square" rtlCol="0">
            <a:spAutoFit/>
          </a:bodyPr>
          <a:lstStyle/>
          <a:p>
            <a:r>
              <a:rPr lang="en-US" sz="1400" dirty="0"/>
              <a:t>2. Apply phase (time) shift &amp; combine </a:t>
            </a:r>
          </a:p>
        </p:txBody>
      </p:sp>
      <p:sp>
        <p:nvSpPr>
          <p:cNvPr id="21" name="TextBox 20">
            <a:extLst>
              <a:ext uri="{FF2B5EF4-FFF2-40B4-BE49-F238E27FC236}">
                <a16:creationId xmlns:a16="http://schemas.microsoft.com/office/drawing/2014/main" id="{8E050FC0-28B4-2A42-93AE-B28D44CC3E1A}"/>
              </a:ext>
            </a:extLst>
          </p:cNvPr>
          <p:cNvSpPr txBox="1"/>
          <p:nvPr/>
        </p:nvSpPr>
        <p:spPr>
          <a:xfrm>
            <a:off x="676666" y="6402847"/>
            <a:ext cx="9153941" cy="246221"/>
          </a:xfrm>
          <a:prstGeom prst="rect">
            <a:avLst/>
          </a:prstGeom>
          <a:noFill/>
        </p:spPr>
        <p:txBody>
          <a:bodyPr wrap="square" rtlCol="0">
            <a:spAutoFit/>
          </a:bodyPr>
          <a:lstStyle/>
          <a:p>
            <a:r>
              <a:rPr lang="en-US" sz="1000" dirty="0"/>
              <a:t>Generated from the CHiME3 Acoustic Speech Recognition Competition WSJ Dataset </a:t>
            </a:r>
          </a:p>
        </p:txBody>
      </p:sp>
      <p:pic>
        <p:nvPicPr>
          <p:cNvPr id="18" name="cafe0">
            <a:hlinkClick r:id="" action="ppaction://media"/>
            <a:extLst>
              <a:ext uri="{FF2B5EF4-FFF2-40B4-BE49-F238E27FC236}">
                <a16:creationId xmlns:a16="http://schemas.microsoft.com/office/drawing/2014/main" id="{C0F685E7-7959-7343-8DD6-85365E2B25FF}"/>
              </a:ext>
            </a:extLst>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229666" y="3755874"/>
            <a:ext cx="812800" cy="812800"/>
          </a:xfrm>
          <a:prstGeom prst="rect">
            <a:avLst/>
          </a:prstGeom>
        </p:spPr>
      </p:pic>
      <p:pic>
        <p:nvPicPr>
          <p:cNvPr id="19" name="cafe2">
            <a:hlinkClick r:id="" action="ppaction://media"/>
            <a:extLst>
              <a:ext uri="{FF2B5EF4-FFF2-40B4-BE49-F238E27FC236}">
                <a16:creationId xmlns:a16="http://schemas.microsoft.com/office/drawing/2014/main" id="{7D4FC650-98D1-D740-832B-F000D01C9158}"/>
              </a:ext>
            </a:extLst>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043582" y="3755874"/>
            <a:ext cx="812800" cy="812800"/>
          </a:xfrm>
          <a:prstGeom prst="rect">
            <a:avLst/>
          </a:prstGeom>
        </p:spPr>
      </p:pic>
      <p:pic>
        <p:nvPicPr>
          <p:cNvPr id="22" name="cafe3">
            <a:hlinkClick r:id="" action="ppaction://media"/>
            <a:extLst>
              <a:ext uri="{FF2B5EF4-FFF2-40B4-BE49-F238E27FC236}">
                <a16:creationId xmlns:a16="http://schemas.microsoft.com/office/drawing/2014/main" id="{A0D4A362-9074-2845-8030-9DC024C0E49C}"/>
              </a:ext>
            </a:extLst>
          </p:cNvPr>
          <p:cNvPicPr>
            <a:picLocks noChangeAspect="1"/>
          </p:cNvPicPr>
          <p:nvPr>
            <a:audioFile r:link="rId8"/>
            <p:extLst>
              <p:ext uri="{DAA4B4D4-6D71-4841-9C94-3DE7FCFB9230}">
                <p14:media xmlns:p14="http://schemas.microsoft.com/office/powerpoint/2010/main" r:embed="rId7"/>
              </p:ext>
            </p:extLst>
          </p:nvPr>
        </p:nvPicPr>
        <p:blipFill>
          <a:blip r:embed="rId11"/>
          <a:stretch>
            <a:fillRect/>
          </a:stretch>
        </p:blipFill>
        <p:spPr>
          <a:xfrm>
            <a:off x="1859005" y="3755874"/>
            <a:ext cx="812800" cy="812800"/>
          </a:xfrm>
          <a:prstGeom prst="rect">
            <a:avLst/>
          </a:prstGeom>
        </p:spPr>
      </p:pic>
      <p:pic>
        <p:nvPicPr>
          <p:cNvPr id="24" name="Picture 23">
            <a:extLst>
              <a:ext uri="{FF2B5EF4-FFF2-40B4-BE49-F238E27FC236}">
                <a16:creationId xmlns:a16="http://schemas.microsoft.com/office/drawing/2014/main" id="{B55C6D56-5AD4-724D-BFE2-A85BD4251BE4}"/>
              </a:ext>
            </a:extLst>
          </p:cNvPr>
          <p:cNvPicPr>
            <a:picLocks noChangeAspect="1"/>
          </p:cNvPicPr>
          <p:nvPr/>
        </p:nvPicPr>
        <p:blipFill>
          <a:blip r:embed="rId12"/>
          <a:stretch>
            <a:fillRect/>
          </a:stretch>
        </p:blipFill>
        <p:spPr>
          <a:xfrm>
            <a:off x="4765953" y="865507"/>
            <a:ext cx="6828712" cy="4552475"/>
          </a:xfrm>
          <a:prstGeom prst="rect">
            <a:avLst/>
          </a:prstGeom>
        </p:spPr>
      </p:pic>
      <p:sp>
        <p:nvSpPr>
          <p:cNvPr id="26" name="TextBox 25">
            <a:extLst>
              <a:ext uri="{FF2B5EF4-FFF2-40B4-BE49-F238E27FC236}">
                <a16:creationId xmlns:a16="http://schemas.microsoft.com/office/drawing/2014/main" id="{248D783D-0E50-9240-9EC9-5D971786B9CF}"/>
              </a:ext>
            </a:extLst>
          </p:cNvPr>
          <p:cNvSpPr txBox="1"/>
          <p:nvPr/>
        </p:nvSpPr>
        <p:spPr>
          <a:xfrm>
            <a:off x="2792889" y="3351814"/>
            <a:ext cx="1198079" cy="369332"/>
          </a:xfrm>
          <a:prstGeom prst="rect">
            <a:avLst/>
          </a:prstGeom>
          <a:noFill/>
        </p:spPr>
        <p:txBody>
          <a:bodyPr wrap="square" rtlCol="0">
            <a:spAutoFit/>
          </a:bodyPr>
          <a:lstStyle/>
          <a:p>
            <a:r>
              <a:rPr lang="en-US" dirty="0"/>
              <a:t>Processed</a:t>
            </a:r>
          </a:p>
        </p:txBody>
      </p:sp>
      <p:sp>
        <p:nvSpPr>
          <p:cNvPr id="29" name="TextBox 28">
            <a:extLst>
              <a:ext uri="{FF2B5EF4-FFF2-40B4-BE49-F238E27FC236}">
                <a16:creationId xmlns:a16="http://schemas.microsoft.com/office/drawing/2014/main" id="{5D3830E1-11D8-2F43-9752-7E670ACF805B}"/>
              </a:ext>
            </a:extLst>
          </p:cNvPr>
          <p:cNvSpPr txBox="1"/>
          <p:nvPr/>
        </p:nvSpPr>
        <p:spPr>
          <a:xfrm>
            <a:off x="552086" y="3357829"/>
            <a:ext cx="2015654" cy="369332"/>
          </a:xfrm>
          <a:prstGeom prst="rect">
            <a:avLst/>
          </a:prstGeom>
          <a:noFill/>
        </p:spPr>
        <p:txBody>
          <a:bodyPr wrap="square" rtlCol="0">
            <a:spAutoFit/>
          </a:bodyPr>
          <a:lstStyle/>
          <a:p>
            <a:r>
              <a:rPr lang="en-US" dirty="0"/>
              <a:t>Unprocessed Audio</a:t>
            </a:r>
          </a:p>
        </p:txBody>
      </p:sp>
    </p:spTree>
    <p:extLst>
      <p:ext uri="{BB962C8B-B14F-4D97-AF65-F5344CB8AC3E}">
        <p14:creationId xmlns:p14="http://schemas.microsoft.com/office/powerpoint/2010/main" val="18969692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63"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263" fill="hold"/>
                                        <p:tgtEl>
                                          <p:spTgt spid="19"/>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7263" fill="hold"/>
                                        <p:tgtEl>
                                          <p:spTgt spid="22"/>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7263"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18"/>
                </p:tgtEl>
              </p:cMediaNode>
            </p:audio>
            <p:audio>
              <p:cMediaNode vol="80000">
                <p:cTn id="20" fill="hold" display="0">
                  <p:stCondLst>
                    <p:cond delay="indefinite"/>
                  </p:stCondLst>
                  <p:endCondLst>
                    <p:cond evt="onStopAudio" delay="0">
                      <p:tgtEl>
                        <p:sldTgt/>
                      </p:tgtEl>
                    </p:cond>
                  </p:endCondLst>
                </p:cTn>
                <p:tgtEl>
                  <p:spTgt spid="19"/>
                </p:tgtEl>
              </p:cMediaNode>
            </p:audio>
            <p:audio>
              <p:cMediaNode vol="80000">
                <p:cTn id="21" fill="hold" display="0">
                  <p:stCondLst>
                    <p:cond delay="indefinite"/>
                  </p:stCondLst>
                  <p:endCondLst>
                    <p:cond evt="onStopAudio" delay="0">
                      <p:tgtEl>
                        <p:sldTgt/>
                      </p:tgtEl>
                    </p:cond>
                  </p:endCondLst>
                </p:cTn>
                <p:tgtEl>
                  <p:spTgt spid="22"/>
                </p:tgtEl>
              </p:cMediaNode>
            </p:audio>
            <p:audio>
              <p:cMediaNode vol="80000">
                <p:cTn id="22" fill="hold" display="0">
                  <p:stCondLst>
                    <p:cond delay="indefinite"/>
                  </p:stCondLst>
                  <p:endCondLst>
                    <p:cond evt="onStopAudio" delay="0">
                      <p:tgtEl>
                        <p:sldTgt/>
                      </p:tgtEl>
                    </p:cond>
                  </p:endCondLst>
                </p:cTn>
                <p:tgtEl>
                  <p:spTgt spid="3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E86EC76-88B8-1646-BAAC-4F0EB46C0888}"/>
              </a:ext>
            </a:extLst>
          </p:cNvPr>
          <p:cNvSpPr txBox="1">
            <a:spLocks/>
          </p:cNvSpPr>
          <p:nvPr/>
        </p:nvSpPr>
        <p:spPr>
          <a:xfrm>
            <a:off x="-671655" y="564412"/>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Beamforming</a:t>
            </a:r>
          </a:p>
        </p:txBody>
      </p:sp>
      <p:sp>
        <p:nvSpPr>
          <p:cNvPr id="7" name="TextBox 6">
            <a:extLst>
              <a:ext uri="{FF2B5EF4-FFF2-40B4-BE49-F238E27FC236}">
                <a16:creationId xmlns:a16="http://schemas.microsoft.com/office/drawing/2014/main" id="{6A2D1BEC-EB3B-A34E-A8A4-FF91B99314BB}"/>
              </a:ext>
            </a:extLst>
          </p:cNvPr>
          <p:cNvSpPr txBox="1"/>
          <p:nvPr/>
        </p:nvSpPr>
        <p:spPr>
          <a:xfrm>
            <a:off x="756179" y="4271828"/>
            <a:ext cx="3184157" cy="307777"/>
          </a:xfrm>
          <a:prstGeom prst="rect">
            <a:avLst/>
          </a:prstGeom>
          <a:noFill/>
        </p:spPr>
        <p:txBody>
          <a:bodyPr wrap="square" rtlCol="0">
            <a:spAutoFit/>
          </a:bodyPr>
          <a:lstStyle/>
          <a:p>
            <a:r>
              <a:rPr lang="en-US" sz="1400" dirty="0"/>
              <a:t>1. Directionality is required</a:t>
            </a:r>
          </a:p>
        </p:txBody>
      </p:sp>
      <p:sp>
        <p:nvSpPr>
          <p:cNvPr id="20" name="Content Placeholder 2">
            <a:extLst>
              <a:ext uri="{FF2B5EF4-FFF2-40B4-BE49-F238E27FC236}">
                <a16:creationId xmlns:a16="http://schemas.microsoft.com/office/drawing/2014/main" id="{99A7C77D-0E88-BB49-8810-8902A7002E4C}"/>
              </a:ext>
            </a:extLst>
          </p:cNvPr>
          <p:cNvSpPr txBox="1">
            <a:spLocks/>
          </p:cNvSpPr>
          <p:nvPr/>
        </p:nvSpPr>
        <p:spPr>
          <a:xfrm>
            <a:off x="676666" y="1077542"/>
            <a:ext cx="2991207" cy="578511"/>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defRPr/>
            </a:pPr>
            <a:r>
              <a:rPr lang="en-US" sz="2400" dirty="0">
                <a:ea typeface="Akzidenz-Grotesk BQ Light" charset="0"/>
                <a:cs typeface="Akzidenz-Grotesk BQ Light" charset="0"/>
              </a:rPr>
              <a:t>A process that uses multiple inputs with directionality and time delays to </a:t>
            </a:r>
            <a:r>
              <a:rPr lang="en-US" sz="2400" b="1" dirty="0">
                <a:ea typeface="Akzidenz-Grotesk BQ Light" charset="0"/>
                <a:cs typeface="Akzidenz-Grotesk BQ Light" charset="0"/>
              </a:rPr>
              <a:t>amplify signals </a:t>
            </a:r>
            <a:r>
              <a:rPr lang="en-US" sz="2400" dirty="0">
                <a:ea typeface="Akzidenz-Grotesk BQ Light" charset="0"/>
                <a:cs typeface="Akzidenz-Grotesk BQ Light" charset="0"/>
              </a:rPr>
              <a:t>and reduce noise</a:t>
            </a:r>
          </a:p>
        </p:txBody>
      </p:sp>
      <p:sp>
        <p:nvSpPr>
          <p:cNvPr id="14" name="TextBox 13">
            <a:extLst>
              <a:ext uri="{FF2B5EF4-FFF2-40B4-BE49-F238E27FC236}">
                <a16:creationId xmlns:a16="http://schemas.microsoft.com/office/drawing/2014/main" id="{C4B71CE6-F0B5-1E45-B278-2466A66302EB}"/>
              </a:ext>
            </a:extLst>
          </p:cNvPr>
          <p:cNvSpPr txBox="1"/>
          <p:nvPr/>
        </p:nvSpPr>
        <p:spPr>
          <a:xfrm>
            <a:off x="756178" y="4579606"/>
            <a:ext cx="3815821" cy="307777"/>
          </a:xfrm>
          <a:prstGeom prst="rect">
            <a:avLst/>
          </a:prstGeom>
          <a:noFill/>
        </p:spPr>
        <p:txBody>
          <a:bodyPr wrap="square" rtlCol="0">
            <a:spAutoFit/>
          </a:bodyPr>
          <a:lstStyle/>
          <a:p>
            <a:r>
              <a:rPr lang="en-US" sz="1400" dirty="0"/>
              <a:t>2. Difficulties filtering between voices and noise</a:t>
            </a:r>
          </a:p>
        </p:txBody>
      </p:sp>
      <p:sp>
        <p:nvSpPr>
          <p:cNvPr id="15" name="Title 1">
            <a:extLst>
              <a:ext uri="{FF2B5EF4-FFF2-40B4-BE49-F238E27FC236}">
                <a16:creationId xmlns:a16="http://schemas.microsoft.com/office/drawing/2014/main" id="{106EED73-AA41-0E4A-9146-ED6F55B0DA65}"/>
              </a:ext>
            </a:extLst>
          </p:cNvPr>
          <p:cNvSpPr txBox="1">
            <a:spLocks/>
          </p:cNvSpPr>
          <p:nvPr/>
        </p:nvSpPr>
        <p:spPr>
          <a:xfrm>
            <a:off x="-671655" y="3732940"/>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Limitations</a:t>
            </a:r>
          </a:p>
        </p:txBody>
      </p:sp>
    </p:spTree>
    <p:extLst>
      <p:ext uri="{BB962C8B-B14F-4D97-AF65-F5344CB8AC3E}">
        <p14:creationId xmlns:p14="http://schemas.microsoft.com/office/powerpoint/2010/main" val="29635215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xit" presetSubtype="8" fill="hold" grpId="0" nodeType="clickEffect">
                                  <p:stCondLst>
                                    <p:cond delay="0"/>
                                  </p:stCondLst>
                                  <p:childTnLst>
                                    <p:anim calcmode="lin" valueType="num">
                                      <p:cBhvr additive="base">
                                        <p:cTn id="17" dur="500"/>
                                        <p:tgtEl>
                                          <p:spTgt spid="12"/>
                                        </p:tgtEl>
                                        <p:attrNameLst>
                                          <p:attrName>ppt_x</p:attrName>
                                        </p:attrNameLst>
                                      </p:cBhvr>
                                      <p:tavLst>
                                        <p:tav tm="0">
                                          <p:val>
                                            <p:strVal val="#ppt_x"/>
                                          </p:val>
                                        </p:tav>
                                        <p:tav tm="100000">
                                          <p:val>
                                            <p:strVal val="#ppt_x-#ppt_w*1.125000"/>
                                          </p:val>
                                        </p:tav>
                                      </p:tavLst>
                                    </p:anim>
                                    <p:animEffect transition="out" filter="wipe(left)">
                                      <p:cBhvr>
                                        <p:cTn id="18" dur="500"/>
                                        <p:tgtEl>
                                          <p:spTgt spid="12"/>
                                        </p:tgtEl>
                                      </p:cBhvr>
                                    </p:animEffect>
                                    <p:set>
                                      <p:cBhvr>
                                        <p:cTn id="19" dur="1" fill="hold">
                                          <p:stCondLst>
                                            <p:cond delay="499"/>
                                          </p:stCondLst>
                                        </p:cTn>
                                        <p:tgtEl>
                                          <p:spTgt spid="12"/>
                                        </p:tgtEl>
                                        <p:attrNameLst>
                                          <p:attrName>style.visibility</p:attrName>
                                        </p:attrNameLst>
                                      </p:cBhvr>
                                      <p:to>
                                        <p:strVal val="hidden"/>
                                      </p:to>
                                    </p:set>
                                  </p:childTnLst>
                                </p:cTn>
                              </p:par>
                              <p:par>
                                <p:cTn id="20" presetID="12" presetClass="exit" presetSubtype="8" fill="hold" grpId="1" nodeType="withEffect">
                                  <p:stCondLst>
                                    <p:cond delay="0"/>
                                  </p:stCondLst>
                                  <p:childTnLst>
                                    <p:anim calcmode="lin" valueType="num">
                                      <p:cBhvr additive="base">
                                        <p:cTn id="21" dur="500"/>
                                        <p:tgtEl>
                                          <p:spTgt spid="7"/>
                                        </p:tgtEl>
                                        <p:attrNameLst>
                                          <p:attrName>ppt_x</p:attrName>
                                        </p:attrNameLst>
                                      </p:cBhvr>
                                      <p:tavLst>
                                        <p:tav tm="0">
                                          <p:val>
                                            <p:strVal val="#ppt_x"/>
                                          </p:val>
                                        </p:tav>
                                        <p:tav tm="100000">
                                          <p:val>
                                            <p:strVal val="#ppt_x-#ppt_w*1.125000"/>
                                          </p:val>
                                        </p:tav>
                                      </p:tavLst>
                                    </p:anim>
                                    <p:animEffect transition="out" filter="wipe(left)">
                                      <p:cBhvr>
                                        <p:cTn id="22" dur="500"/>
                                        <p:tgtEl>
                                          <p:spTgt spid="7"/>
                                        </p:tgtEl>
                                      </p:cBhvr>
                                    </p:animEffect>
                                    <p:set>
                                      <p:cBhvr>
                                        <p:cTn id="23" dur="1" fill="hold">
                                          <p:stCondLst>
                                            <p:cond delay="499"/>
                                          </p:stCondLst>
                                        </p:cTn>
                                        <p:tgtEl>
                                          <p:spTgt spid="7"/>
                                        </p:tgtEl>
                                        <p:attrNameLst>
                                          <p:attrName>style.visibility</p:attrName>
                                        </p:attrNameLst>
                                      </p:cBhvr>
                                      <p:to>
                                        <p:strVal val="hidden"/>
                                      </p:to>
                                    </p:set>
                                  </p:childTnLst>
                                </p:cTn>
                              </p:par>
                              <p:par>
                                <p:cTn id="24" presetID="12" presetClass="exit" presetSubtype="8" fill="hold" grpId="0" nodeType="withEffect">
                                  <p:stCondLst>
                                    <p:cond delay="0"/>
                                  </p:stCondLst>
                                  <p:childTnLst>
                                    <p:anim calcmode="lin" valueType="num">
                                      <p:cBhvr additive="base">
                                        <p:cTn id="25" dur="500"/>
                                        <p:tgtEl>
                                          <p:spTgt spid="20"/>
                                        </p:tgtEl>
                                        <p:attrNameLst>
                                          <p:attrName>ppt_x</p:attrName>
                                        </p:attrNameLst>
                                      </p:cBhvr>
                                      <p:tavLst>
                                        <p:tav tm="0">
                                          <p:val>
                                            <p:strVal val="#ppt_x"/>
                                          </p:val>
                                        </p:tav>
                                        <p:tav tm="100000">
                                          <p:val>
                                            <p:strVal val="#ppt_x-#ppt_w*1.125000"/>
                                          </p:val>
                                        </p:tav>
                                      </p:tavLst>
                                    </p:anim>
                                    <p:animEffect transition="out" filter="wipe(left)">
                                      <p:cBhvr>
                                        <p:cTn id="26" dur="500"/>
                                        <p:tgtEl>
                                          <p:spTgt spid="20"/>
                                        </p:tgtEl>
                                      </p:cBhvr>
                                    </p:animEffect>
                                    <p:set>
                                      <p:cBhvr>
                                        <p:cTn id="27" dur="1" fill="hold">
                                          <p:stCondLst>
                                            <p:cond delay="499"/>
                                          </p:stCondLst>
                                        </p:cTn>
                                        <p:tgtEl>
                                          <p:spTgt spid="20"/>
                                        </p:tgtEl>
                                        <p:attrNameLst>
                                          <p:attrName>style.visibility</p:attrName>
                                        </p:attrNameLst>
                                      </p:cBhvr>
                                      <p:to>
                                        <p:strVal val="hidden"/>
                                      </p:to>
                                    </p:set>
                                  </p:childTnLst>
                                </p:cTn>
                              </p:par>
                              <p:par>
                                <p:cTn id="28" presetID="12" presetClass="exit" presetSubtype="8" fill="hold" grpId="1" nodeType="withEffect">
                                  <p:stCondLst>
                                    <p:cond delay="0"/>
                                  </p:stCondLst>
                                  <p:childTnLst>
                                    <p:anim calcmode="lin" valueType="num">
                                      <p:cBhvr additive="base">
                                        <p:cTn id="29" dur="500"/>
                                        <p:tgtEl>
                                          <p:spTgt spid="14"/>
                                        </p:tgtEl>
                                        <p:attrNameLst>
                                          <p:attrName>ppt_x</p:attrName>
                                        </p:attrNameLst>
                                      </p:cBhvr>
                                      <p:tavLst>
                                        <p:tav tm="0">
                                          <p:val>
                                            <p:strVal val="#ppt_x"/>
                                          </p:val>
                                        </p:tav>
                                        <p:tav tm="100000">
                                          <p:val>
                                            <p:strVal val="#ppt_x-#ppt_w*1.125000"/>
                                          </p:val>
                                        </p:tav>
                                      </p:tavLst>
                                    </p:anim>
                                    <p:animEffect transition="out" filter="wipe(left)">
                                      <p:cBhvr>
                                        <p:cTn id="30" dur="500"/>
                                        <p:tgtEl>
                                          <p:spTgt spid="14"/>
                                        </p:tgtEl>
                                      </p:cBhvr>
                                    </p:animEffect>
                                    <p:set>
                                      <p:cBhvr>
                                        <p:cTn id="31" dur="1" fill="hold">
                                          <p:stCondLst>
                                            <p:cond delay="499"/>
                                          </p:stCondLst>
                                        </p:cTn>
                                        <p:tgtEl>
                                          <p:spTgt spid="14"/>
                                        </p:tgtEl>
                                        <p:attrNameLst>
                                          <p:attrName>style.visibility</p:attrName>
                                        </p:attrNameLst>
                                      </p:cBhvr>
                                      <p:to>
                                        <p:strVal val="hidden"/>
                                      </p:to>
                                    </p:set>
                                  </p:childTnLst>
                                </p:cTn>
                              </p:par>
                              <p:par>
                                <p:cTn id="32" presetID="12" presetClass="exit" presetSubtype="8" fill="hold" grpId="1" nodeType="withEffect">
                                  <p:stCondLst>
                                    <p:cond delay="0"/>
                                  </p:stCondLst>
                                  <p:childTnLst>
                                    <p:anim calcmode="lin" valueType="num">
                                      <p:cBhvr additive="base">
                                        <p:cTn id="33" dur="500"/>
                                        <p:tgtEl>
                                          <p:spTgt spid="15"/>
                                        </p:tgtEl>
                                        <p:attrNameLst>
                                          <p:attrName>ppt_x</p:attrName>
                                        </p:attrNameLst>
                                      </p:cBhvr>
                                      <p:tavLst>
                                        <p:tav tm="0">
                                          <p:val>
                                            <p:strVal val="#ppt_x"/>
                                          </p:val>
                                        </p:tav>
                                        <p:tav tm="100000">
                                          <p:val>
                                            <p:strVal val="#ppt_x-#ppt_w*1.125000"/>
                                          </p:val>
                                        </p:tav>
                                      </p:tavLst>
                                    </p:anim>
                                    <p:animEffect transition="out" filter="wipe(left)">
                                      <p:cBhvr>
                                        <p:cTn id="34" dur="500"/>
                                        <p:tgtEl>
                                          <p:spTgt spid="15"/>
                                        </p:tgtEl>
                                      </p:cBhvr>
                                    </p:animEffect>
                                    <p:set>
                                      <p:cBhvr>
                                        <p:cTn id="35"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7" grpId="0"/>
      <p:bldP spid="7" grpId="1"/>
      <p:bldP spid="20" grpId="0"/>
      <p:bldP spid="14" grpId="0"/>
      <p:bldP spid="14" grpId="1"/>
      <p:bldP spid="15" grpId="0"/>
      <p:bldP spid="15"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E86EC76-88B8-1646-BAAC-4F0EB46C0888}"/>
              </a:ext>
            </a:extLst>
          </p:cNvPr>
          <p:cNvSpPr txBox="1">
            <a:spLocks/>
          </p:cNvSpPr>
          <p:nvPr/>
        </p:nvSpPr>
        <p:spPr>
          <a:xfrm>
            <a:off x="7630273" y="602053"/>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Bone Conduction Hearing Aid</a:t>
            </a:r>
          </a:p>
        </p:txBody>
      </p:sp>
      <p:sp>
        <p:nvSpPr>
          <p:cNvPr id="7" name="TextBox 6">
            <a:extLst>
              <a:ext uri="{FF2B5EF4-FFF2-40B4-BE49-F238E27FC236}">
                <a16:creationId xmlns:a16="http://schemas.microsoft.com/office/drawing/2014/main" id="{6A2D1BEC-EB3B-A34E-A8A4-FF91B99314BB}"/>
              </a:ext>
            </a:extLst>
          </p:cNvPr>
          <p:cNvSpPr txBox="1"/>
          <p:nvPr/>
        </p:nvSpPr>
        <p:spPr>
          <a:xfrm>
            <a:off x="8209967" y="1282276"/>
            <a:ext cx="3184157" cy="307777"/>
          </a:xfrm>
          <a:prstGeom prst="rect">
            <a:avLst/>
          </a:prstGeom>
          <a:noFill/>
        </p:spPr>
        <p:txBody>
          <a:bodyPr wrap="square" rtlCol="0">
            <a:spAutoFit/>
          </a:bodyPr>
          <a:lstStyle/>
          <a:p>
            <a:r>
              <a:rPr lang="en-US" sz="1400" b="1" dirty="0"/>
              <a:t>1. Bone conduction</a:t>
            </a:r>
          </a:p>
        </p:txBody>
      </p:sp>
      <p:sp>
        <p:nvSpPr>
          <p:cNvPr id="8" name="TextBox 7">
            <a:extLst>
              <a:ext uri="{FF2B5EF4-FFF2-40B4-BE49-F238E27FC236}">
                <a16:creationId xmlns:a16="http://schemas.microsoft.com/office/drawing/2014/main" id="{7574D69B-D089-6548-BFAF-B504B97343FC}"/>
              </a:ext>
            </a:extLst>
          </p:cNvPr>
          <p:cNvSpPr txBox="1"/>
          <p:nvPr/>
        </p:nvSpPr>
        <p:spPr>
          <a:xfrm>
            <a:off x="8209967" y="1590053"/>
            <a:ext cx="3184157" cy="307777"/>
          </a:xfrm>
          <a:prstGeom prst="rect">
            <a:avLst/>
          </a:prstGeom>
          <a:noFill/>
        </p:spPr>
        <p:txBody>
          <a:bodyPr wrap="square" rtlCol="0">
            <a:spAutoFit/>
          </a:bodyPr>
          <a:lstStyle/>
          <a:p>
            <a:r>
              <a:rPr lang="en-US" sz="1400" dirty="0"/>
              <a:t>2. 3D printed case</a:t>
            </a:r>
          </a:p>
        </p:txBody>
      </p:sp>
      <p:pic>
        <p:nvPicPr>
          <p:cNvPr id="13" name="Picture 12">
            <a:extLst>
              <a:ext uri="{FF2B5EF4-FFF2-40B4-BE49-F238E27FC236}">
                <a16:creationId xmlns:a16="http://schemas.microsoft.com/office/drawing/2014/main" id="{F19F8929-70AD-F749-B859-A444C997546E}"/>
              </a:ext>
            </a:extLst>
          </p:cNvPr>
          <p:cNvPicPr>
            <a:picLocks noChangeAspect="1"/>
          </p:cNvPicPr>
          <p:nvPr/>
        </p:nvPicPr>
        <p:blipFill>
          <a:blip r:embed="rId3"/>
          <a:stretch>
            <a:fillRect/>
          </a:stretch>
        </p:blipFill>
        <p:spPr>
          <a:xfrm>
            <a:off x="1374694" y="940908"/>
            <a:ext cx="5955846" cy="5082322"/>
          </a:xfrm>
          <a:prstGeom prst="rect">
            <a:avLst/>
          </a:prstGeom>
        </p:spPr>
      </p:pic>
      <p:sp>
        <p:nvSpPr>
          <p:cNvPr id="17" name="Arc 16">
            <a:extLst>
              <a:ext uri="{FF2B5EF4-FFF2-40B4-BE49-F238E27FC236}">
                <a16:creationId xmlns:a16="http://schemas.microsoft.com/office/drawing/2014/main" id="{CC56C1C6-B82A-AC4F-9A80-A7A07257B3C6}"/>
              </a:ext>
            </a:extLst>
          </p:cNvPr>
          <p:cNvSpPr/>
          <p:nvPr/>
        </p:nvSpPr>
        <p:spPr>
          <a:xfrm rot="1073972">
            <a:off x="2452372" y="1964111"/>
            <a:ext cx="914400" cy="914400"/>
          </a:xfrm>
          <a:prstGeom prst="arc">
            <a:avLst>
              <a:gd name="adj1" fmla="val 16200000"/>
              <a:gd name="adj2" fmla="val 5148907"/>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marL="285750" indent="-285750" algn="ctr">
              <a:buFont typeface="Arial" panose="020B0604020202020204" pitchFamily="34" charset="0"/>
              <a:buChar char="•"/>
            </a:pPr>
            <a:endParaRPr lang="en-US"/>
          </a:p>
        </p:txBody>
      </p:sp>
      <p:sp>
        <p:nvSpPr>
          <p:cNvPr id="18" name="Arc 17">
            <a:extLst>
              <a:ext uri="{FF2B5EF4-FFF2-40B4-BE49-F238E27FC236}">
                <a16:creationId xmlns:a16="http://schemas.microsoft.com/office/drawing/2014/main" id="{212DF15F-D994-0F4A-B7D6-BC34B3E735C1}"/>
              </a:ext>
            </a:extLst>
          </p:cNvPr>
          <p:cNvSpPr/>
          <p:nvPr/>
        </p:nvSpPr>
        <p:spPr>
          <a:xfrm rot="1213055">
            <a:off x="2698295" y="1922524"/>
            <a:ext cx="1695310" cy="1725468"/>
          </a:xfrm>
          <a:prstGeom prst="arc">
            <a:avLst>
              <a:gd name="adj1" fmla="val 16200000"/>
              <a:gd name="adj2" fmla="val 4360123"/>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marL="285750" indent="-285750" algn="ctr">
              <a:buFont typeface="Arial" panose="020B0604020202020204" pitchFamily="34" charset="0"/>
              <a:buChar char="•"/>
            </a:pPr>
            <a:endParaRPr lang="en-US"/>
          </a:p>
        </p:txBody>
      </p:sp>
      <p:sp>
        <p:nvSpPr>
          <p:cNvPr id="19" name="Arc 18">
            <a:extLst>
              <a:ext uri="{FF2B5EF4-FFF2-40B4-BE49-F238E27FC236}">
                <a16:creationId xmlns:a16="http://schemas.microsoft.com/office/drawing/2014/main" id="{2577F239-EC2C-8640-82E7-D039A31DE728}"/>
              </a:ext>
            </a:extLst>
          </p:cNvPr>
          <p:cNvSpPr/>
          <p:nvPr/>
        </p:nvSpPr>
        <p:spPr>
          <a:xfrm rot="1213055">
            <a:off x="3440814" y="1996308"/>
            <a:ext cx="1982792" cy="2018063"/>
          </a:xfrm>
          <a:prstGeom prst="arc">
            <a:avLst>
              <a:gd name="adj1" fmla="val 16200000"/>
              <a:gd name="adj2" fmla="val 4360123"/>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marL="285750" indent="-285750" algn="ctr">
              <a:buFont typeface="Arial" panose="020B0604020202020204" pitchFamily="34" charset="0"/>
              <a:buChar char="•"/>
            </a:pPr>
            <a:endParaRPr lang="en-US" b="1" dirty="0"/>
          </a:p>
        </p:txBody>
      </p:sp>
      <p:sp>
        <p:nvSpPr>
          <p:cNvPr id="2" name="Oval 1">
            <a:extLst>
              <a:ext uri="{FF2B5EF4-FFF2-40B4-BE49-F238E27FC236}">
                <a16:creationId xmlns:a16="http://schemas.microsoft.com/office/drawing/2014/main" id="{C95B0942-5F40-CD4B-A5A0-B62DB69EB6CB}"/>
              </a:ext>
            </a:extLst>
          </p:cNvPr>
          <p:cNvSpPr/>
          <p:nvPr/>
        </p:nvSpPr>
        <p:spPr>
          <a:xfrm>
            <a:off x="2333981" y="2054087"/>
            <a:ext cx="488732" cy="488732"/>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p>
        </p:txBody>
      </p:sp>
      <p:sp>
        <p:nvSpPr>
          <p:cNvPr id="21" name="TextBox 20">
            <a:extLst>
              <a:ext uri="{FF2B5EF4-FFF2-40B4-BE49-F238E27FC236}">
                <a16:creationId xmlns:a16="http://schemas.microsoft.com/office/drawing/2014/main" id="{7A927DAD-FBC4-314A-A218-E77B9AE91D0E}"/>
              </a:ext>
            </a:extLst>
          </p:cNvPr>
          <p:cNvSpPr txBox="1"/>
          <p:nvPr/>
        </p:nvSpPr>
        <p:spPr>
          <a:xfrm>
            <a:off x="8209967" y="1899785"/>
            <a:ext cx="3184157" cy="307777"/>
          </a:xfrm>
          <a:prstGeom prst="rect">
            <a:avLst/>
          </a:prstGeom>
          <a:noFill/>
        </p:spPr>
        <p:txBody>
          <a:bodyPr wrap="square" rtlCol="0">
            <a:spAutoFit/>
          </a:bodyPr>
          <a:lstStyle/>
          <a:p>
            <a:r>
              <a:rPr lang="en-US" sz="1400" dirty="0"/>
              <a:t>3. Microphones &amp; Arduino audio input</a:t>
            </a:r>
          </a:p>
        </p:txBody>
      </p:sp>
      <p:sp>
        <p:nvSpPr>
          <p:cNvPr id="22" name="TextBox 21">
            <a:extLst>
              <a:ext uri="{FF2B5EF4-FFF2-40B4-BE49-F238E27FC236}">
                <a16:creationId xmlns:a16="http://schemas.microsoft.com/office/drawing/2014/main" id="{000C1061-D3E1-0448-A10B-935712F36C1E}"/>
              </a:ext>
            </a:extLst>
          </p:cNvPr>
          <p:cNvSpPr txBox="1"/>
          <p:nvPr/>
        </p:nvSpPr>
        <p:spPr>
          <a:xfrm>
            <a:off x="8209966" y="2203652"/>
            <a:ext cx="3184157" cy="523220"/>
          </a:xfrm>
          <a:prstGeom prst="rect">
            <a:avLst/>
          </a:prstGeom>
          <a:noFill/>
        </p:spPr>
        <p:txBody>
          <a:bodyPr wrap="square" rtlCol="0">
            <a:spAutoFit/>
          </a:bodyPr>
          <a:lstStyle/>
          <a:p>
            <a:r>
              <a:rPr lang="en-US" sz="1400" dirty="0"/>
              <a:t>4. Shrinking &amp; comparing with trimmer model hearing aids</a:t>
            </a:r>
          </a:p>
        </p:txBody>
      </p:sp>
    </p:spTree>
    <p:extLst>
      <p:ext uri="{BB962C8B-B14F-4D97-AF65-F5344CB8AC3E}">
        <p14:creationId xmlns:p14="http://schemas.microsoft.com/office/powerpoint/2010/main" val="17817565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p:tgtEl>
                                          <p:spTgt spid="12"/>
                                        </p:tgtEl>
                                        <p:attrNameLst>
                                          <p:attrName>ppt_x</p:attrName>
                                        </p:attrNameLst>
                                      </p:cBhvr>
                                      <p:tavLst>
                                        <p:tav tm="0">
                                          <p:val>
                                            <p:strVal val="#ppt_x+#ppt_w*1.125000"/>
                                          </p:val>
                                        </p:tav>
                                        <p:tav tm="100000">
                                          <p:val>
                                            <p:strVal val="#ppt_x"/>
                                          </p:val>
                                        </p:tav>
                                      </p:tavLst>
                                    </p:anim>
                                    <p:animEffect transition="in" filter="wipe(left)">
                                      <p:cBhvr>
                                        <p:cTn id="8" dur="500"/>
                                        <p:tgtEl>
                                          <p:spTgt spid="12"/>
                                        </p:tgtEl>
                                      </p:cBhvr>
                                    </p:animEffect>
                                  </p:childTnLst>
                                </p:cTn>
                              </p:par>
                              <p:par>
                                <p:cTn id="9" presetID="12" presetClass="entr" presetSubtype="2" fill="hold" grpId="1"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p:tgtEl>
                                          <p:spTgt spid="7"/>
                                        </p:tgtEl>
                                        <p:attrNameLst>
                                          <p:attrName>ppt_x</p:attrName>
                                        </p:attrNameLst>
                                      </p:cBhvr>
                                      <p:tavLst>
                                        <p:tav tm="0">
                                          <p:val>
                                            <p:strVal val="#ppt_x+#ppt_w*1.125000"/>
                                          </p:val>
                                        </p:tav>
                                        <p:tav tm="100000">
                                          <p:val>
                                            <p:strVal val="#ppt_x"/>
                                          </p:val>
                                        </p:tav>
                                      </p:tavLst>
                                    </p:anim>
                                    <p:animEffect transition="in" filter="wipe(left)">
                                      <p:cBhvr>
                                        <p:cTn id="12" dur="500"/>
                                        <p:tgtEl>
                                          <p:spTgt spid="7"/>
                                        </p:tgtEl>
                                      </p:cBhvr>
                                    </p:animEffect>
                                  </p:childTnLst>
                                </p:cTn>
                              </p:par>
                              <p:par>
                                <p:cTn id="13" presetID="12" presetClass="entr" presetSubtype="2" fill="hold" grpId="1"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p:tgtEl>
                                          <p:spTgt spid="8"/>
                                        </p:tgtEl>
                                        <p:attrNameLst>
                                          <p:attrName>ppt_x</p:attrName>
                                        </p:attrNameLst>
                                      </p:cBhvr>
                                      <p:tavLst>
                                        <p:tav tm="0">
                                          <p:val>
                                            <p:strVal val="#ppt_x+#ppt_w*1.125000"/>
                                          </p:val>
                                        </p:tav>
                                        <p:tav tm="100000">
                                          <p:val>
                                            <p:strVal val="#ppt_x"/>
                                          </p:val>
                                        </p:tav>
                                      </p:tavLst>
                                    </p:anim>
                                    <p:animEffect transition="in" filter="wipe(left)">
                                      <p:cBhvr>
                                        <p:cTn id="16" dur="500"/>
                                        <p:tgtEl>
                                          <p:spTgt spid="8"/>
                                        </p:tgtEl>
                                      </p:cBhvr>
                                    </p:animEffect>
                                  </p:childTnLst>
                                </p:cTn>
                              </p:par>
                              <p:par>
                                <p:cTn id="17" presetID="12" presetClass="entr" presetSubtype="2"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p:tgtEl>
                                          <p:spTgt spid="21"/>
                                        </p:tgtEl>
                                        <p:attrNameLst>
                                          <p:attrName>ppt_x</p:attrName>
                                        </p:attrNameLst>
                                      </p:cBhvr>
                                      <p:tavLst>
                                        <p:tav tm="0">
                                          <p:val>
                                            <p:strVal val="#ppt_x+#ppt_w*1.125000"/>
                                          </p:val>
                                        </p:tav>
                                        <p:tav tm="100000">
                                          <p:val>
                                            <p:strVal val="#ppt_x"/>
                                          </p:val>
                                        </p:tav>
                                      </p:tavLst>
                                    </p:anim>
                                    <p:animEffect transition="in" filter="wipe(left)">
                                      <p:cBhvr>
                                        <p:cTn id="20" dur="500"/>
                                        <p:tgtEl>
                                          <p:spTgt spid="21"/>
                                        </p:tgtEl>
                                      </p:cBhvr>
                                    </p:animEffect>
                                  </p:childTnLst>
                                </p:cTn>
                              </p:par>
                              <p:par>
                                <p:cTn id="21" presetID="12" presetClass="entr" presetSubtype="2"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500"/>
                                        <p:tgtEl>
                                          <p:spTgt spid="22"/>
                                        </p:tgtEl>
                                        <p:attrNameLst>
                                          <p:attrName>ppt_x</p:attrName>
                                        </p:attrNameLst>
                                      </p:cBhvr>
                                      <p:tavLst>
                                        <p:tav tm="0">
                                          <p:val>
                                            <p:strVal val="#ppt_x+#ppt_w*1.125000"/>
                                          </p:val>
                                        </p:tav>
                                        <p:tav tm="100000">
                                          <p:val>
                                            <p:strVal val="#ppt_x"/>
                                          </p:val>
                                        </p:tav>
                                      </p:tavLst>
                                    </p:anim>
                                    <p:animEffect transition="in" filter="wipe(left)">
                                      <p:cBhvr>
                                        <p:cTn id="24" dur="50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500"/>
                                        <p:tgtEl>
                                          <p:spTgt spid="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7" grpId="1"/>
      <p:bldP spid="8" grpId="1"/>
      <p:bldP spid="17" grpId="0" animBg="1"/>
      <p:bldP spid="18" grpId="0" animBg="1"/>
      <p:bldP spid="19" grpId="0" animBg="1"/>
      <p:bldP spid="2" grpId="0" animBg="1"/>
      <p:bldP spid="21" grpId="0"/>
      <p:bldP spid="2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E86EC76-88B8-1646-BAAC-4F0EB46C0888}"/>
              </a:ext>
            </a:extLst>
          </p:cNvPr>
          <p:cNvSpPr txBox="1">
            <a:spLocks/>
          </p:cNvSpPr>
          <p:nvPr/>
        </p:nvSpPr>
        <p:spPr>
          <a:xfrm>
            <a:off x="7630273" y="602053"/>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Bone Conduction Hearing Aid</a:t>
            </a:r>
          </a:p>
        </p:txBody>
      </p:sp>
      <p:sp>
        <p:nvSpPr>
          <p:cNvPr id="7" name="TextBox 6">
            <a:extLst>
              <a:ext uri="{FF2B5EF4-FFF2-40B4-BE49-F238E27FC236}">
                <a16:creationId xmlns:a16="http://schemas.microsoft.com/office/drawing/2014/main" id="{6A2D1BEC-EB3B-A34E-A8A4-FF91B99314BB}"/>
              </a:ext>
            </a:extLst>
          </p:cNvPr>
          <p:cNvSpPr txBox="1"/>
          <p:nvPr/>
        </p:nvSpPr>
        <p:spPr>
          <a:xfrm>
            <a:off x="8209967" y="1282276"/>
            <a:ext cx="3184157" cy="307777"/>
          </a:xfrm>
          <a:prstGeom prst="rect">
            <a:avLst/>
          </a:prstGeom>
          <a:noFill/>
        </p:spPr>
        <p:txBody>
          <a:bodyPr wrap="square" rtlCol="0">
            <a:spAutoFit/>
          </a:bodyPr>
          <a:lstStyle/>
          <a:p>
            <a:r>
              <a:rPr lang="en-US" sz="1400" dirty="0"/>
              <a:t>1. Bone conduction</a:t>
            </a:r>
          </a:p>
        </p:txBody>
      </p:sp>
      <p:sp>
        <p:nvSpPr>
          <p:cNvPr id="8" name="TextBox 7">
            <a:extLst>
              <a:ext uri="{FF2B5EF4-FFF2-40B4-BE49-F238E27FC236}">
                <a16:creationId xmlns:a16="http://schemas.microsoft.com/office/drawing/2014/main" id="{7574D69B-D089-6548-BFAF-B504B97343FC}"/>
              </a:ext>
            </a:extLst>
          </p:cNvPr>
          <p:cNvSpPr txBox="1"/>
          <p:nvPr/>
        </p:nvSpPr>
        <p:spPr>
          <a:xfrm>
            <a:off x="8209967" y="1590053"/>
            <a:ext cx="3184157" cy="307777"/>
          </a:xfrm>
          <a:prstGeom prst="rect">
            <a:avLst/>
          </a:prstGeom>
          <a:noFill/>
        </p:spPr>
        <p:txBody>
          <a:bodyPr wrap="square" rtlCol="0">
            <a:spAutoFit/>
          </a:bodyPr>
          <a:lstStyle/>
          <a:p>
            <a:r>
              <a:rPr lang="en-US" sz="1400" b="1" dirty="0"/>
              <a:t>2. 3D printed case</a:t>
            </a:r>
          </a:p>
        </p:txBody>
      </p:sp>
      <p:pic>
        <p:nvPicPr>
          <p:cNvPr id="14" name="Picture 13">
            <a:extLst>
              <a:ext uri="{FF2B5EF4-FFF2-40B4-BE49-F238E27FC236}">
                <a16:creationId xmlns:a16="http://schemas.microsoft.com/office/drawing/2014/main" id="{973F7115-7670-E346-9C76-63058459936B}"/>
              </a:ext>
            </a:extLst>
          </p:cNvPr>
          <p:cNvPicPr>
            <a:picLocks noChangeAspect="1"/>
          </p:cNvPicPr>
          <p:nvPr/>
        </p:nvPicPr>
        <p:blipFill>
          <a:blip r:embed="rId3"/>
          <a:stretch>
            <a:fillRect/>
          </a:stretch>
        </p:blipFill>
        <p:spPr>
          <a:xfrm>
            <a:off x="8320754" y="3652158"/>
            <a:ext cx="1695869" cy="2435346"/>
          </a:xfrm>
          <a:prstGeom prst="rect">
            <a:avLst/>
          </a:prstGeom>
        </p:spPr>
      </p:pic>
      <p:sp>
        <p:nvSpPr>
          <p:cNvPr id="20" name="TextBox 19">
            <a:extLst>
              <a:ext uri="{FF2B5EF4-FFF2-40B4-BE49-F238E27FC236}">
                <a16:creationId xmlns:a16="http://schemas.microsoft.com/office/drawing/2014/main" id="{559CF1EA-22C6-2346-BAD6-E3FC9B4C1959}"/>
              </a:ext>
            </a:extLst>
          </p:cNvPr>
          <p:cNvSpPr txBox="1"/>
          <p:nvPr/>
        </p:nvSpPr>
        <p:spPr>
          <a:xfrm>
            <a:off x="8209967" y="1899785"/>
            <a:ext cx="3184157" cy="307777"/>
          </a:xfrm>
          <a:prstGeom prst="rect">
            <a:avLst/>
          </a:prstGeom>
          <a:noFill/>
        </p:spPr>
        <p:txBody>
          <a:bodyPr wrap="square" rtlCol="0">
            <a:spAutoFit/>
          </a:bodyPr>
          <a:lstStyle/>
          <a:p>
            <a:r>
              <a:rPr lang="en-US" sz="1400" dirty="0"/>
              <a:t>3. Microphones &amp; Arduino audio input</a:t>
            </a:r>
          </a:p>
        </p:txBody>
      </p:sp>
      <p:sp>
        <p:nvSpPr>
          <p:cNvPr id="21" name="TextBox 20">
            <a:extLst>
              <a:ext uri="{FF2B5EF4-FFF2-40B4-BE49-F238E27FC236}">
                <a16:creationId xmlns:a16="http://schemas.microsoft.com/office/drawing/2014/main" id="{A540AEE6-EFAB-F746-9EE7-5C4103F2F934}"/>
              </a:ext>
            </a:extLst>
          </p:cNvPr>
          <p:cNvSpPr txBox="1"/>
          <p:nvPr/>
        </p:nvSpPr>
        <p:spPr>
          <a:xfrm>
            <a:off x="8209966" y="2203652"/>
            <a:ext cx="3184157" cy="523220"/>
          </a:xfrm>
          <a:prstGeom prst="rect">
            <a:avLst/>
          </a:prstGeom>
          <a:noFill/>
        </p:spPr>
        <p:txBody>
          <a:bodyPr wrap="square" rtlCol="0">
            <a:spAutoFit/>
          </a:bodyPr>
          <a:lstStyle/>
          <a:p>
            <a:r>
              <a:rPr lang="en-US" sz="1400" dirty="0"/>
              <a:t>4. Shrinking &amp; comparing with trimmer model hearing aids</a:t>
            </a:r>
          </a:p>
        </p:txBody>
      </p:sp>
      <p:pic>
        <p:nvPicPr>
          <p:cNvPr id="5" name="Picture 4">
            <a:extLst>
              <a:ext uri="{FF2B5EF4-FFF2-40B4-BE49-F238E27FC236}">
                <a16:creationId xmlns:a16="http://schemas.microsoft.com/office/drawing/2014/main" id="{6167A39C-9050-6E46-B6DB-CB57E7CAF046}"/>
              </a:ext>
            </a:extLst>
          </p:cNvPr>
          <p:cNvPicPr>
            <a:picLocks noChangeAspect="1"/>
          </p:cNvPicPr>
          <p:nvPr/>
        </p:nvPicPr>
        <p:blipFill>
          <a:blip r:embed="rId4"/>
          <a:stretch>
            <a:fillRect/>
          </a:stretch>
        </p:blipFill>
        <p:spPr>
          <a:xfrm>
            <a:off x="3891504" y="942164"/>
            <a:ext cx="3619500" cy="5562600"/>
          </a:xfrm>
          <a:prstGeom prst="rect">
            <a:avLst/>
          </a:prstGeom>
        </p:spPr>
      </p:pic>
      <p:pic>
        <p:nvPicPr>
          <p:cNvPr id="22" name="Picture 21">
            <a:extLst>
              <a:ext uri="{FF2B5EF4-FFF2-40B4-BE49-F238E27FC236}">
                <a16:creationId xmlns:a16="http://schemas.microsoft.com/office/drawing/2014/main" id="{64E5F648-67CC-4141-955C-7CAE62A821F3}"/>
              </a:ext>
            </a:extLst>
          </p:cNvPr>
          <p:cNvPicPr>
            <a:picLocks noChangeAspect="1"/>
          </p:cNvPicPr>
          <p:nvPr/>
        </p:nvPicPr>
        <p:blipFill>
          <a:blip r:embed="rId5"/>
          <a:stretch>
            <a:fillRect/>
          </a:stretch>
        </p:blipFill>
        <p:spPr>
          <a:xfrm>
            <a:off x="1014304" y="2203652"/>
            <a:ext cx="2763805" cy="3343046"/>
          </a:xfrm>
          <a:prstGeom prst="rect">
            <a:avLst/>
          </a:prstGeom>
        </p:spPr>
      </p:pic>
      <p:pic>
        <p:nvPicPr>
          <p:cNvPr id="24" name="Picture 23">
            <a:extLst>
              <a:ext uri="{FF2B5EF4-FFF2-40B4-BE49-F238E27FC236}">
                <a16:creationId xmlns:a16="http://schemas.microsoft.com/office/drawing/2014/main" id="{1290DE7D-7C68-4D4F-A702-E929D41472B5}"/>
              </a:ext>
            </a:extLst>
          </p:cNvPr>
          <p:cNvPicPr>
            <a:picLocks noChangeAspect="1"/>
          </p:cNvPicPr>
          <p:nvPr/>
        </p:nvPicPr>
        <p:blipFill>
          <a:blip r:embed="rId6"/>
          <a:stretch>
            <a:fillRect/>
          </a:stretch>
        </p:blipFill>
        <p:spPr>
          <a:xfrm>
            <a:off x="1577056" y="326473"/>
            <a:ext cx="1638300" cy="1727200"/>
          </a:xfrm>
          <a:prstGeom prst="rect">
            <a:avLst/>
          </a:prstGeom>
        </p:spPr>
      </p:pic>
    </p:spTree>
    <p:extLst>
      <p:ext uri="{BB962C8B-B14F-4D97-AF65-F5344CB8AC3E}">
        <p14:creationId xmlns:p14="http://schemas.microsoft.com/office/powerpoint/2010/main" val="17476278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E86EC76-88B8-1646-BAAC-4F0EB46C0888}"/>
              </a:ext>
            </a:extLst>
          </p:cNvPr>
          <p:cNvSpPr txBox="1">
            <a:spLocks/>
          </p:cNvSpPr>
          <p:nvPr/>
        </p:nvSpPr>
        <p:spPr>
          <a:xfrm>
            <a:off x="7630273" y="602053"/>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Bone Conduction Hearing Aid</a:t>
            </a:r>
          </a:p>
        </p:txBody>
      </p:sp>
      <p:sp>
        <p:nvSpPr>
          <p:cNvPr id="7" name="TextBox 6">
            <a:extLst>
              <a:ext uri="{FF2B5EF4-FFF2-40B4-BE49-F238E27FC236}">
                <a16:creationId xmlns:a16="http://schemas.microsoft.com/office/drawing/2014/main" id="{6A2D1BEC-EB3B-A34E-A8A4-FF91B99314BB}"/>
              </a:ext>
            </a:extLst>
          </p:cNvPr>
          <p:cNvSpPr txBox="1"/>
          <p:nvPr/>
        </p:nvSpPr>
        <p:spPr>
          <a:xfrm>
            <a:off x="8209967" y="1282276"/>
            <a:ext cx="3184157" cy="307777"/>
          </a:xfrm>
          <a:prstGeom prst="rect">
            <a:avLst/>
          </a:prstGeom>
          <a:noFill/>
        </p:spPr>
        <p:txBody>
          <a:bodyPr wrap="square" rtlCol="0">
            <a:spAutoFit/>
          </a:bodyPr>
          <a:lstStyle/>
          <a:p>
            <a:r>
              <a:rPr lang="en-US" sz="1400" dirty="0"/>
              <a:t>1. Bone conduction</a:t>
            </a:r>
          </a:p>
        </p:txBody>
      </p:sp>
      <p:sp>
        <p:nvSpPr>
          <p:cNvPr id="8" name="TextBox 7">
            <a:extLst>
              <a:ext uri="{FF2B5EF4-FFF2-40B4-BE49-F238E27FC236}">
                <a16:creationId xmlns:a16="http://schemas.microsoft.com/office/drawing/2014/main" id="{7574D69B-D089-6548-BFAF-B504B97343FC}"/>
              </a:ext>
            </a:extLst>
          </p:cNvPr>
          <p:cNvSpPr txBox="1"/>
          <p:nvPr/>
        </p:nvSpPr>
        <p:spPr>
          <a:xfrm>
            <a:off x="8209967" y="1590053"/>
            <a:ext cx="3184157" cy="307777"/>
          </a:xfrm>
          <a:prstGeom prst="rect">
            <a:avLst/>
          </a:prstGeom>
          <a:noFill/>
        </p:spPr>
        <p:txBody>
          <a:bodyPr wrap="square" rtlCol="0">
            <a:spAutoFit/>
          </a:bodyPr>
          <a:lstStyle/>
          <a:p>
            <a:r>
              <a:rPr lang="en-US" sz="1400" dirty="0"/>
              <a:t>2. 3D printed case</a:t>
            </a:r>
          </a:p>
        </p:txBody>
      </p:sp>
      <p:sp>
        <p:nvSpPr>
          <p:cNvPr id="9" name="TextBox 8">
            <a:extLst>
              <a:ext uri="{FF2B5EF4-FFF2-40B4-BE49-F238E27FC236}">
                <a16:creationId xmlns:a16="http://schemas.microsoft.com/office/drawing/2014/main" id="{618CA3AC-75B2-484D-82B8-358F7BF82ABB}"/>
              </a:ext>
            </a:extLst>
          </p:cNvPr>
          <p:cNvSpPr txBox="1"/>
          <p:nvPr/>
        </p:nvSpPr>
        <p:spPr>
          <a:xfrm>
            <a:off x="8209967" y="1899785"/>
            <a:ext cx="3184157" cy="307777"/>
          </a:xfrm>
          <a:prstGeom prst="rect">
            <a:avLst/>
          </a:prstGeom>
          <a:noFill/>
        </p:spPr>
        <p:txBody>
          <a:bodyPr wrap="square" rtlCol="0">
            <a:spAutoFit/>
          </a:bodyPr>
          <a:lstStyle/>
          <a:p>
            <a:r>
              <a:rPr lang="en-US" sz="1400" b="1" dirty="0"/>
              <a:t>3. Microphones &amp; Arduino audio input</a:t>
            </a:r>
          </a:p>
        </p:txBody>
      </p:sp>
      <p:sp>
        <p:nvSpPr>
          <p:cNvPr id="11" name="TextBox 10">
            <a:extLst>
              <a:ext uri="{FF2B5EF4-FFF2-40B4-BE49-F238E27FC236}">
                <a16:creationId xmlns:a16="http://schemas.microsoft.com/office/drawing/2014/main" id="{BE575D67-3466-8E43-BC9D-F52CEFF545BE}"/>
              </a:ext>
            </a:extLst>
          </p:cNvPr>
          <p:cNvSpPr txBox="1"/>
          <p:nvPr/>
        </p:nvSpPr>
        <p:spPr>
          <a:xfrm>
            <a:off x="8209966" y="2203652"/>
            <a:ext cx="3184157" cy="523220"/>
          </a:xfrm>
          <a:prstGeom prst="rect">
            <a:avLst/>
          </a:prstGeom>
          <a:noFill/>
        </p:spPr>
        <p:txBody>
          <a:bodyPr wrap="square" rtlCol="0">
            <a:spAutoFit/>
          </a:bodyPr>
          <a:lstStyle/>
          <a:p>
            <a:r>
              <a:rPr lang="en-US" sz="1400" dirty="0"/>
              <a:t>4. Shrinking &amp; comparing with trimmer model hearing aids</a:t>
            </a:r>
          </a:p>
        </p:txBody>
      </p:sp>
      <p:pic>
        <p:nvPicPr>
          <p:cNvPr id="4" name="Picture 3">
            <a:extLst>
              <a:ext uri="{FF2B5EF4-FFF2-40B4-BE49-F238E27FC236}">
                <a16:creationId xmlns:a16="http://schemas.microsoft.com/office/drawing/2014/main" id="{46F508FA-2177-DA47-8607-83680F215DA1}"/>
              </a:ext>
            </a:extLst>
          </p:cNvPr>
          <p:cNvPicPr>
            <a:picLocks noChangeAspect="1"/>
          </p:cNvPicPr>
          <p:nvPr/>
        </p:nvPicPr>
        <p:blipFill>
          <a:blip r:embed="rId3"/>
          <a:stretch>
            <a:fillRect/>
          </a:stretch>
        </p:blipFill>
        <p:spPr>
          <a:xfrm>
            <a:off x="1145126" y="3648248"/>
            <a:ext cx="10145725" cy="2453408"/>
          </a:xfrm>
          <a:prstGeom prst="rect">
            <a:avLst/>
          </a:prstGeom>
        </p:spPr>
      </p:pic>
      <p:pic>
        <p:nvPicPr>
          <p:cNvPr id="13" name="Picture 12">
            <a:extLst>
              <a:ext uri="{FF2B5EF4-FFF2-40B4-BE49-F238E27FC236}">
                <a16:creationId xmlns:a16="http://schemas.microsoft.com/office/drawing/2014/main" id="{25AEFA67-7B50-C445-950F-A1ED049D7FEB}"/>
              </a:ext>
            </a:extLst>
          </p:cNvPr>
          <p:cNvPicPr>
            <a:picLocks noChangeAspect="1"/>
          </p:cNvPicPr>
          <p:nvPr/>
        </p:nvPicPr>
        <p:blipFill>
          <a:blip r:embed="rId4">
            <a:alphaModFix amt="85000"/>
          </a:blip>
          <a:stretch>
            <a:fillRect/>
          </a:stretch>
        </p:blipFill>
        <p:spPr>
          <a:xfrm>
            <a:off x="946343" y="420994"/>
            <a:ext cx="5528903" cy="2953671"/>
          </a:xfrm>
          <a:prstGeom prst="rect">
            <a:avLst/>
          </a:prstGeom>
        </p:spPr>
      </p:pic>
    </p:spTree>
    <p:extLst>
      <p:ext uri="{BB962C8B-B14F-4D97-AF65-F5344CB8AC3E}">
        <p14:creationId xmlns:p14="http://schemas.microsoft.com/office/powerpoint/2010/main" val="36312660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E86EC76-88B8-1646-BAAC-4F0EB46C0888}"/>
              </a:ext>
            </a:extLst>
          </p:cNvPr>
          <p:cNvSpPr txBox="1">
            <a:spLocks/>
          </p:cNvSpPr>
          <p:nvPr/>
        </p:nvSpPr>
        <p:spPr>
          <a:xfrm>
            <a:off x="7630273" y="602053"/>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Bone Conduction Hearing Aid</a:t>
            </a:r>
          </a:p>
        </p:txBody>
      </p:sp>
      <p:sp>
        <p:nvSpPr>
          <p:cNvPr id="7" name="TextBox 6">
            <a:extLst>
              <a:ext uri="{FF2B5EF4-FFF2-40B4-BE49-F238E27FC236}">
                <a16:creationId xmlns:a16="http://schemas.microsoft.com/office/drawing/2014/main" id="{6A2D1BEC-EB3B-A34E-A8A4-FF91B99314BB}"/>
              </a:ext>
            </a:extLst>
          </p:cNvPr>
          <p:cNvSpPr txBox="1"/>
          <p:nvPr/>
        </p:nvSpPr>
        <p:spPr>
          <a:xfrm>
            <a:off x="8209967" y="1282276"/>
            <a:ext cx="3184157" cy="307777"/>
          </a:xfrm>
          <a:prstGeom prst="rect">
            <a:avLst/>
          </a:prstGeom>
          <a:noFill/>
        </p:spPr>
        <p:txBody>
          <a:bodyPr wrap="square" rtlCol="0">
            <a:spAutoFit/>
          </a:bodyPr>
          <a:lstStyle/>
          <a:p>
            <a:r>
              <a:rPr lang="en-US" sz="1400" dirty="0"/>
              <a:t>1. Bone conduction</a:t>
            </a:r>
          </a:p>
        </p:txBody>
      </p:sp>
      <p:sp>
        <p:nvSpPr>
          <p:cNvPr id="8" name="TextBox 7">
            <a:extLst>
              <a:ext uri="{FF2B5EF4-FFF2-40B4-BE49-F238E27FC236}">
                <a16:creationId xmlns:a16="http://schemas.microsoft.com/office/drawing/2014/main" id="{7574D69B-D089-6548-BFAF-B504B97343FC}"/>
              </a:ext>
            </a:extLst>
          </p:cNvPr>
          <p:cNvSpPr txBox="1"/>
          <p:nvPr/>
        </p:nvSpPr>
        <p:spPr>
          <a:xfrm>
            <a:off x="8209967" y="1590053"/>
            <a:ext cx="3184157" cy="307777"/>
          </a:xfrm>
          <a:prstGeom prst="rect">
            <a:avLst/>
          </a:prstGeom>
          <a:noFill/>
        </p:spPr>
        <p:txBody>
          <a:bodyPr wrap="square" rtlCol="0">
            <a:spAutoFit/>
          </a:bodyPr>
          <a:lstStyle/>
          <a:p>
            <a:r>
              <a:rPr lang="en-US" sz="1400" dirty="0"/>
              <a:t>2. 3D printed case</a:t>
            </a:r>
          </a:p>
        </p:txBody>
      </p:sp>
      <p:sp>
        <p:nvSpPr>
          <p:cNvPr id="9" name="TextBox 8">
            <a:extLst>
              <a:ext uri="{FF2B5EF4-FFF2-40B4-BE49-F238E27FC236}">
                <a16:creationId xmlns:a16="http://schemas.microsoft.com/office/drawing/2014/main" id="{618CA3AC-75B2-484D-82B8-358F7BF82ABB}"/>
              </a:ext>
            </a:extLst>
          </p:cNvPr>
          <p:cNvSpPr txBox="1"/>
          <p:nvPr/>
        </p:nvSpPr>
        <p:spPr>
          <a:xfrm>
            <a:off x="8209967" y="1899785"/>
            <a:ext cx="3184157" cy="307777"/>
          </a:xfrm>
          <a:prstGeom prst="rect">
            <a:avLst/>
          </a:prstGeom>
          <a:noFill/>
        </p:spPr>
        <p:txBody>
          <a:bodyPr wrap="square" rtlCol="0">
            <a:spAutoFit/>
          </a:bodyPr>
          <a:lstStyle/>
          <a:p>
            <a:r>
              <a:rPr lang="en-US" sz="1400" dirty="0"/>
              <a:t>3. Microphones &amp; Arduino audio input</a:t>
            </a:r>
          </a:p>
        </p:txBody>
      </p:sp>
      <p:sp>
        <p:nvSpPr>
          <p:cNvPr id="11" name="TextBox 10">
            <a:extLst>
              <a:ext uri="{FF2B5EF4-FFF2-40B4-BE49-F238E27FC236}">
                <a16:creationId xmlns:a16="http://schemas.microsoft.com/office/drawing/2014/main" id="{BE575D67-3466-8E43-BC9D-F52CEFF545BE}"/>
              </a:ext>
            </a:extLst>
          </p:cNvPr>
          <p:cNvSpPr txBox="1"/>
          <p:nvPr/>
        </p:nvSpPr>
        <p:spPr>
          <a:xfrm>
            <a:off x="8209966" y="2203652"/>
            <a:ext cx="3184157" cy="523220"/>
          </a:xfrm>
          <a:prstGeom prst="rect">
            <a:avLst/>
          </a:prstGeom>
          <a:noFill/>
        </p:spPr>
        <p:txBody>
          <a:bodyPr wrap="square" rtlCol="0">
            <a:spAutoFit/>
          </a:bodyPr>
          <a:lstStyle/>
          <a:p>
            <a:r>
              <a:rPr lang="en-US" sz="1400" b="1" dirty="0"/>
              <a:t>4. Shrinking &amp; comparing with trimmer model hearing aids</a:t>
            </a:r>
          </a:p>
        </p:txBody>
      </p:sp>
      <p:pic>
        <p:nvPicPr>
          <p:cNvPr id="2" name="Picture 1">
            <a:extLst>
              <a:ext uri="{FF2B5EF4-FFF2-40B4-BE49-F238E27FC236}">
                <a16:creationId xmlns:a16="http://schemas.microsoft.com/office/drawing/2014/main" id="{D9D2B812-6A8C-E74D-AC76-49259DDCA724}"/>
              </a:ext>
            </a:extLst>
          </p:cNvPr>
          <p:cNvPicPr>
            <a:picLocks noChangeAspect="1"/>
          </p:cNvPicPr>
          <p:nvPr/>
        </p:nvPicPr>
        <p:blipFill>
          <a:blip r:embed="rId3"/>
          <a:stretch>
            <a:fillRect/>
          </a:stretch>
        </p:blipFill>
        <p:spPr>
          <a:xfrm>
            <a:off x="1143276" y="1590053"/>
            <a:ext cx="5346700" cy="4051300"/>
          </a:xfrm>
          <a:prstGeom prst="rect">
            <a:avLst/>
          </a:prstGeom>
        </p:spPr>
      </p:pic>
    </p:spTree>
    <p:extLst>
      <p:ext uri="{BB962C8B-B14F-4D97-AF65-F5344CB8AC3E}">
        <p14:creationId xmlns:p14="http://schemas.microsoft.com/office/powerpoint/2010/main" val="12877344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BF3E67E-7727-FC40-A716-B0EF8679567C}"/>
              </a:ext>
            </a:extLst>
          </p:cNvPr>
          <p:cNvSpPr txBox="1">
            <a:spLocks/>
          </p:cNvSpPr>
          <p:nvPr/>
        </p:nvSpPr>
        <p:spPr>
          <a:xfrm>
            <a:off x="3686190" y="2225740"/>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Post Senior Project</a:t>
            </a:r>
          </a:p>
        </p:txBody>
      </p:sp>
      <p:sp>
        <p:nvSpPr>
          <p:cNvPr id="7" name="TextBox 6">
            <a:extLst>
              <a:ext uri="{FF2B5EF4-FFF2-40B4-BE49-F238E27FC236}">
                <a16:creationId xmlns:a16="http://schemas.microsoft.com/office/drawing/2014/main" id="{A9EC8C04-041D-2A49-9D31-A1E9DF7BD0FF}"/>
              </a:ext>
            </a:extLst>
          </p:cNvPr>
          <p:cNvSpPr txBox="1"/>
          <p:nvPr/>
        </p:nvSpPr>
        <p:spPr>
          <a:xfrm>
            <a:off x="4285119" y="2905963"/>
            <a:ext cx="3348134" cy="307777"/>
          </a:xfrm>
          <a:prstGeom prst="rect">
            <a:avLst/>
          </a:prstGeom>
          <a:noFill/>
        </p:spPr>
        <p:txBody>
          <a:bodyPr wrap="square" rtlCol="0">
            <a:spAutoFit/>
          </a:bodyPr>
          <a:lstStyle/>
          <a:p>
            <a:r>
              <a:rPr lang="en-US" sz="1400" dirty="0"/>
              <a:t>1. In talks with NGO hearing aid distributor</a:t>
            </a:r>
          </a:p>
        </p:txBody>
      </p:sp>
      <p:sp>
        <p:nvSpPr>
          <p:cNvPr id="11" name="TextBox 10">
            <a:extLst>
              <a:ext uri="{FF2B5EF4-FFF2-40B4-BE49-F238E27FC236}">
                <a16:creationId xmlns:a16="http://schemas.microsoft.com/office/drawing/2014/main" id="{DA805995-767F-564F-9304-6884CA9D8CAA}"/>
              </a:ext>
            </a:extLst>
          </p:cNvPr>
          <p:cNvSpPr txBox="1"/>
          <p:nvPr/>
        </p:nvSpPr>
        <p:spPr>
          <a:xfrm>
            <a:off x="4285119" y="3221598"/>
            <a:ext cx="3348134" cy="307777"/>
          </a:xfrm>
          <a:prstGeom prst="rect">
            <a:avLst/>
          </a:prstGeom>
          <a:noFill/>
        </p:spPr>
        <p:txBody>
          <a:bodyPr wrap="square" rtlCol="0">
            <a:spAutoFit/>
          </a:bodyPr>
          <a:lstStyle/>
          <a:p>
            <a:r>
              <a:rPr lang="en-US" sz="1400" dirty="0"/>
              <a:t>2. Greater access through crowdfunding</a:t>
            </a:r>
          </a:p>
        </p:txBody>
      </p:sp>
    </p:spTree>
    <p:extLst>
      <p:ext uri="{BB962C8B-B14F-4D97-AF65-F5344CB8AC3E}">
        <p14:creationId xmlns:p14="http://schemas.microsoft.com/office/powerpoint/2010/main" val="16818507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843" y="2433918"/>
            <a:ext cx="4063584" cy="680223"/>
          </a:xfrm>
        </p:spPr>
        <p:txBody>
          <a:bodyPr>
            <a:normAutofit/>
          </a:bodyPr>
          <a:lstStyle/>
          <a:p>
            <a:pPr algn="ctr"/>
            <a:r>
              <a:rPr lang="en-US" sz="1400" dirty="0">
                <a:ea typeface="Akzidenz-Grotesk BQ Medium" charset="0"/>
                <a:cs typeface="Akzidenz-Grotesk BQ Medium" charset="0"/>
              </a:rPr>
              <a:t>MOTIVATION</a:t>
            </a:r>
          </a:p>
        </p:txBody>
      </p:sp>
      <p:sp>
        <p:nvSpPr>
          <p:cNvPr id="3" name="Content Placeholder 2"/>
          <p:cNvSpPr>
            <a:spLocks noGrp="1"/>
          </p:cNvSpPr>
          <p:nvPr>
            <p:ph idx="1"/>
          </p:nvPr>
        </p:nvSpPr>
        <p:spPr>
          <a:xfrm>
            <a:off x="3824991" y="3241964"/>
            <a:ext cx="4513289" cy="1278665"/>
          </a:xfrm>
        </p:spPr>
        <p:txBody>
          <a:bodyPr>
            <a:norm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2400" dirty="0">
                <a:ea typeface="Akzidenz-Grotesk BQ Light" charset="0"/>
                <a:cs typeface="Akzidenz-Grotesk BQ Light" charset="0"/>
              </a:rPr>
              <a:t>Why work on hearing aids?</a:t>
            </a:r>
          </a:p>
        </p:txBody>
      </p:sp>
      <p:sp>
        <p:nvSpPr>
          <p:cNvPr id="4" name="Title 1"/>
          <p:cNvSpPr txBox="1">
            <a:spLocks/>
          </p:cNvSpPr>
          <p:nvPr/>
        </p:nvSpPr>
        <p:spPr>
          <a:xfrm>
            <a:off x="6208426" y="7621525"/>
            <a:ext cx="2660961" cy="350963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18000" dirty="0">
                <a:solidFill>
                  <a:schemeClr val="bg1">
                    <a:lumMod val="95000"/>
                  </a:schemeClr>
                </a:solidFill>
                <a:latin typeface="Akzidenz-Grotesk BQ Medium" charset="0"/>
                <a:ea typeface="Akzidenz-Grotesk BQ Medium" charset="0"/>
                <a:cs typeface="Akzidenz-Grotesk BQ Medium" charset="0"/>
              </a:rPr>
              <a:t>2</a:t>
            </a:r>
          </a:p>
        </p:txBody>
      </p:sp>
      <p:sp>
        <p:nvSpPr>
          <p:cNvPr id="5" name="Content Placeholder 2"/>
          <p:cNvSpPr txBox="1">
            <a:spLocks/>
          </p:cNvSpPr>
          <p:nvPr/>
        </p:nvSpPr>
        <p:spPr>
          <a:xfrm>
            <a:off x="8113427" y="8896540"/>
            <a:ext cx="3105461" cy="11724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Tx/>
              <a:buNone/>
            </a:pPr>
            <a:r>
              <a:rPr lang="en-US" sz="2400" dirty="0">
                <a:latin typeface="Akzidenz-Grotesk BQ Light" charset="0"/>
                <a:ea typeface="Akzidenz-Grotesk BQ Light" charset="0"/>
                <a:cs typeface="Akzidenz-Grotesk BQ Light" charset="0"/>
              </a:rPr>
              <a:t>A scarcity of affordable housing </a:t>
            </a:r>
          </a:p>
        </p:txBody>
      </p:sp>
      <p:sp>
        <p:nvSpPr>
          <p:cNvPr id="6" name="Title 1"/>
          <p:cNvSpPr txBox="1">
            <a:spLocks/>
          </p:cNvSpPr>
          <p:nvPr/>
        </p:nvSpPr>
        <p:spPr>
          <a:xfrm>
            <a:off x="0" y="7585364"/>
            <a:ext cx="2660961" cy="350963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19900" dirty="0">
                <a:solidFill>
                  <a:schemeClr val="bg1">
                    <a:lumMod val="95000"/>
                  </a:schemeClr>
                </a:solidFill>
                <a:latin typeface="Akzidenz-Grotesk BQ Medium" charset="0"/>
                <a:ea typeface="Akzidenz-Grotesk BQ Medium" charset="0"/>
                <a:cs typeface="Akzidenz-Grotesk BQ Medium" charset="0"/>
              </a:rPr>
              <a:t>1</a:t>
            </a:r>
          </a:p>
        </p:txBody>
      </p:sp>
      <p:sp>
        <p:nvSpPr>
          <p:cNvPr id="7" name="Content Placeholder 2"/>
          <p:cNvSpPr txBox="1">
            <a:spLocks/>
          </p:cNvSpPr>
          <p:nvPr/>
        </p:nvSpPr>
        <p:spPr>
          <a:xfrm>
            <a:off x="1892301" y="8896540"/>
            <a:ext cx="3003861" cy="8872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Tx/>
              <a:buNone/>
            </a:pPr>
            <a:r>
              <a:rPr lang="en-US" sz="2400" dirty="0">
                <a:latin typeface="Akzidenz-Grotesk BQ Light" charset="0"/>
                <a:ea typeface="Akzidenz-Grotesk BQ Light" charset="0"/>
                <a:cs typeface="Akzidenz-Grotesk BQ Light" charset="0"/>
              </a:rPr>
              <a:t>Poverty and lower socioeconomic status</a:t>
            </a:r>
          </a:p>
        </p:txBody>
      </p:sp>
    </p:spTree>
    <p:extLst>
      <p:ext uri="{BB962C8B-B14F-4D97-AF65-F5344CB8AC3E}">
        <p14:creationId xmlns:p14="http://schemas.microsoft.com/office/powerpoint/2010/main" val="2534616324"/>
      </p:ext>
    </p:extLst>
  </p:cSld>
  <p:clrMapOvr>
    <a:masterClrMapping/>
  </p:clrMapOvr>
  <mc:AlternateContent xmlns:mc="http://schemas.openxmlformats.org/markup-compatibility/2006" xmlns:p159="http://schemas.microsoft.com/office/powerpoint/2015/09/main">
    <mc:Choice Requires="p159">
      <p:transition spd="med" advTm="8532">
        <p159:morph option="byObject"/>
      </p:transition>
    </mc:Choice>
    <mc:Fallback xmlns="">
      <p:transition spd="med" advTm="8532">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FAD85-1EAD-6C4E-9990-897F2A6E9D86}"/>
              </a:ext>
            </a:extLst>
          </p:cNvPr>
          <p:cNvSpPr>
            <a:spLocks noGrp="1"/>
          </p:cNvSpPr>
          <p:nvPr>
            <p:ph type="title"/>
          </p:nvPr>
        </p:nvSpPr>
        <p:spPr/>
        <p:txBody>
          <a:bodyPr/>
          <a:lstStyle/>
          <a:p>
            <a:r>
              <a:rPr lang="en-US" dirty="0"/>
              <a:t>Demo!</a:t>
            </a:r>
          </a:p>
        </p:txBody>
      </p:sp>
      <p:sp>
        <p:nvSpPr>
          <p:cNvPr id="3" name="Content Placeholder 2">
            <a:extLst>
              <a:ext uri="{FF2B5EF4-FFF2-40B4-BE49-F238E27FC236}">
                <a16:creationId xmlns:a16="http://schemas.microsoft.com/office/drawing/2014/main" id="{E3991AAB-A8DD-3D45-A7DB-FEB3169943F9}"/>
              </a:ext>
            </a:extLst>
          </p:cNvPr>
          <p:cNvSpPr>
            <a:spLocks noGrp="1"/>
          </p:cNvSpPr>
          <p:nvPr>
            <p:ph idx="1"/>
          </p:nvPr>
        </p:nvSpPr>
        <p:spPr/>
        <p:txBody>
          <a:bodyPr/>
          <a:lstStyle/>
          <a:p>
            <a:pPr marL="0" indent="0">
              <a:buNone/>
            </a:pPr>
            <a:r>
              <a:rPr lang="en-US" dirty="0"/>
              <a:t>Things to try:</a:t>
            </a:r>
          </a:p>
          <a:p>
            <a:pPr lvl="1"/>
            <a:r>
              <a:rPr lang="en-US" dirty="0"/>
              <a:t>Press the transducer (the metal part) against your skull behind your ear</a:t>
            </a:r>
          </a:p>
          <a:p>
            <a:pPr lvl="2"/>
            <a:r>
              <a:rPr lang="en-US" dirty="0"/>
              <a:t>Plug your ears for a better effect!</a:t>
            </a:r>
          </a:p>
          <a:p>
            <a:pPr lvl="1"/>
            <a:r>
              <a:rPr lang="en-US" dirty="0"/>
              <a:t>Press the transducer against your hand or your arm and stick your finger in your ear</a:t>
            </a:r>
          </a:p>
          <a:p>
            <a:pPr marL="457200" lvl="1" indent="0">
              <a:buNone/>
            </a:pPr>
            <a:endParaRPr lang="en-US" dirty="0"/>
          </a:p>
        </p:txBody>
      </p:sp>
    </p:spTree>
    <p:extLst>
      <p:ext uri="{BB962C8B-B14F-4D97-AF65-F5344CB8AC3E}">
        <p14:creationId xmlns:p14="http://schemas.microsoft.com/office/powerpoint/2010/main" val="19463658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2DFBB7BF-E193-6742-972B-247D212FAC33}"/>
              </a:ext>
            </a:extLst>
          </p:cNvPr>
          <p:cNvSpPr txBox="1">
            <a:spLocks/>
          </p:cNvSpPr>
          <p:nvPr/>
        </p:nvSpPr>
        <p:spPr>
          <a:xfrm>
            <a:off x="3824991" y="2831147"/>
            <a:ext cx="4513289" cy="127866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buFontTx/>
              <a:buNone/>
              <a:defRPr/>
            </a:pPr>
            <a:r>
              <a:rPr lang="en-US" dirty="0">
                <a:ea typeface="Akzidenz-Grotesk BQ Light" charset="0"/>
                <a:cs typeface="Akzidenz-Grotesk BQ Light" charset="0"/>
              </a:rPr>
              <a:t>Thank you!</a:t>
            </a:r>
          </a:p>
        </p:txBody>
      </p:sp>
    </p:spTree>
    <p:extLst>
      <p:ext uri="{BB962C8B-B14F-4D97-AF65-F5344CB8AC3E}">
        <p14:creationId xmlns:p14="http://schemas.microsoft.com/office/powerpoint/2010/main" val="24419343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82F9DE4-976C-1349-851D-4CA6D2556875}"/>
              </a:ext>
            </a:extLst>
          </p:cNvPr>
          <p:cNvSpPr>
            <a:spLocks noGrp="1"/>
          </p:cNvSpPr>
          <p:nvPr>
            <p:ph type="ctrTitle"/>
          </p:nvPr>
        </p:nvSpPr>
        <p:spPr>
          <a:xfrm>
            <a:off x="1205948" y="2928730"/>
            <a:ext cx="9144000" cy="1058311"/>
          </a:xfrm>
        </p:spPr>
        <p:txBody>
          <a:bodyPr>
            <a:normAutofit/>
          </a:bodyPr>
          <a:lstStyle/>
          <a:p>
            <a:r>
              <a:rPr lang="en-US" dirty="0"/>
              <a:t>Reference Slides</a:t>
            </a:r>
          </a:p>
        </p:txBody>
      </p:sp>
    </p:spTree>
    <p:extLst>
      <p:ext uri="{BB962C8B-B14F-4D97-AF65-F5344CB8AC3E}">
        <p14:creationId xmlns:p14="http://schemas.microsoft.com/office/powerpoint/2010/main" val="3323091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B51FF-59FF-6C46-ACE7-FF70304EA0B6}"/>
              </a:ext>
            </a:extLst>
          </p:cNvPr>
          <p:cNvSpPr>
            <a:spLocks noGrp="1"/>
          </p:cNvSpPr>
          <p:nvPr>
            <p:ph type="title"/>
          </p:nvPr>
        </p:nvSpPr>
        <p:spPr>
          <a:xfrm>
            <a:off x="838200" y="365125"/>
            <a:ext cx="10515600" cy="1325563"/>
          </a:xfrm>
        </p:spPr>
        <p:txBody>
          <a:bodyPr/>
          <a:lstStyle/>
          <a:p>
            <a:r>
              <a:rPr lang="en-US" dirty="0"/>
              <a:t>Microphones &amp; Audio Processing </a:t>
            </a:r>
          </a:p>
        </p:txBody>
      </p:sp>
      <p:sp>
        <p:nvSpPr>
          <p:cNvPr id="4" name="TextBox 3">
            <a:extLst>
              <a:ext uri="{FF2B5EF4-FFF2-40B4-BE49-F238E27FC236}">
                <a16:creationId xmlns:a16="http://schemas.microsoft.com/office/drawing/2014/main" id="{4FA5A718-D9D3-9746-A05E-9FEAD3FA0D68}"/>
              </a:ext>
            </a:extLst>
          </p:cNvPr>
          <p:cNvSpPr txBox="1"/>
          <p:nvPr/>
        </p:nvSpPr>
        <p:spPr>
          <a:xfrm>
            <a:off x="8241958" y="2209672"/>
            <a:ext cx="2681416" cy="646331"/>
          </a:xfrm>
          <a:prstGeom prst="rect">
            <a:avLst/>
          </a:prstGeom>
          <a:noFill/>
        </p:spPr>
        <p:txBody>
          <a:bodyPr wrap="square" rtlCol="0">
            <a:spAutoFit/>
          </a:bodyPr>
          <a:lstStyle/>
          <a:p>
            <a:r>
              <a:rPr lang="en-US" dirty="0"/>
              <a:t>Sample sounds from both microphones @ 16kHz </a:t>
            </a:r>
          </a:p>
        </p:txBody>
      </p:sp>
    </p:spTree>
    <p:extLst>
      <p:ext uri="{BB962C8B-B14F-4D97-AF65-F5344CB8AC3E}">
        <p14:creationId xmlns:p14="http://schemas.microsoft.com/office/powerpoint/2010/main" val="1152829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B51FF-59FF-6C46-ACE7-FF70304EA0B6}"/>
              </a:ext>
            </a:extLst>
          </p:cNvPr>
          <p:cNvSpPr>
            <a:spLocks noGrp="1"/>
          </p:cNvSpPr>
          <p:nvPr>
            <p:ph type="title"/>
          </p:nvPr>
        </p:nvSpPr>
        <p:spPr>
          <a:xfrm>
            <a:off x="838200" y="365125"/>
            <a:ext cx="10515600" cy="1325563"/>
          </a:xfrm>
        </p:spPr>
        <p:txBody>
          <a:bodyPr/>
          <a:lstStyle/>
          <a:p>
            <a:r>
              <a:rPr lang="en-US" dirty="0"/>
              <a:t>Microphones &amp; Audio Processing </a:t>
            </a:r>
          </a:p>
        </p:txBody>
      </p:sp>
      <p:sp>
        <p:nvSpPr>
          <p:cNvPr id="4" name="TextBox 3">
            <a:extLst>
              <a:ext uri="{FF2B5EF4-FFF2-40B4-BE49-F238E27FC236}">
                <a16:creationId xmlns:a16="http://schemas.microsoft.com/office/drawing/2014/main" id="{4FA5A718-D9D3-9746-A05E-9FEAD3FA0D68}"/>
              </a:ext>
            </a:extLst>
          </p:cNvPr>
          <p:cNvSpPr txBox="1"/>
          <p:nvPr/>
        </p:nvSpPr>
        <p:spPr>
          <a:xfrm>
            <a:off x="8241957" y="2209671"/>
            <a:ext cx="2879123" cy="646331"/>
          </a:xfrm>
          <a:prstGeom prst="rect">
            <a:avLst/>
          </a:prstGeom>
          <a:noFill/>
        </p:spPr>
        <p:txBody>
          <a:bodyPr wrap="square" rtlCol="0">
            <a:spAutoFit/>
          </a:bodyPr>
          <a:lstStyle/>
          <a:p>
            <a:r>
              <a:rPr lang="en-US" dirty="0"/>
              <a:t>Put beamforming logic onto the microprocessor</a:t>
            </a:r>
          </a:p>
        </p:txBody>
      </p:sp>
    </p:spTree>
    <p:extLst>
      <p:ext uri="{BB962C8B-B14F-4D97-AF65-F5344CB8AC3E}">
        <p14:creationId xmlns:p14="http://schemas.microsoft.com/office/powerpoint/2010/main" val="33625438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0091F-3C44-CB49-B3D2-217752D6FF12}"/>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4996808F-870B-FD44-A128-69CCE35B28FE}"/>
              </a:ext>
            </a:extLst>
          </p:cNvPr>
          <p:cNvSpPr>
            <a:spLocks noGrp="1"/>
          </p:cNvSpPr>
          <p:nvPr>
            <p:ph idx="1"/>
          </p:nvPr>
        </p:nvSpPr>
        <p:spPr>
          <a:xfrm>
            <a:off x="838200" y="1690688"/>
            <a:ext cx="5809180" cy="4157986"/>
          </a:xfrm>
        </p:spPr>
        <p:txBody>
          <a:bodyPr>
            <a:normAutofit fontScale="92500" lnSpcReduction="10000"/>
          </a:bodyPr>
          <a:lstStyle/>
          <a:p>
            <a:pPr marL="0" indent="0">
              <a:buNone/>
            </a:pPr>
            <a:r>
              <a:rPr lang="en-US" dirty="0"/>
              <a:t>US</a:t>
            </a:r>
          </a:p>
          <a:p>
            <a:r>
              <a:rPr lang="en-US" dirty="0"/>
              <a:t>About 20% or 40 million people in the US report some degree of hearing loss</a:t>
            </a:r>
          </a:p>
          <a:p>
            <a:r>
              <a:rPr lang="en-US" dirty="0"/>
              <a:t>1 in every 3 people will have hearing loss at the age of 65</a:t>
            </a:r>
          </a:p>
          <a:p>
            <a:r>
              <a:rPr lang="en-US" dirty="0"/>
              <a:t>60 percent of the people with hearing loss are either in the work force or in educational settings.</a:t>
            </a:r>
          </a:p>
          <a:p>
            <a:r>
              <a:rPr lang="en-US" dirty="0"/>
              <a:t>US hearing aids costs are typically $800+ with models supporting Bluetooth around $2000</a:t>
            </a:r>
          </a:p>
          <a:p>
            <a:endParaRPr lang="en-US" dirty="0"/>
          </a:p>
          <a:p>
            <a:endParaRPr lang="en-US" dirty="0"/>
          </a:p>
        </p:txBody>
      </p:sp>
      <p:pic>
        <p:nvPicPr>
          <p:cNvPr id="4" name="Content Placeholder 3">
            <a:extLst>
              <a:ext uri="{FF2B5EF4-FFF2-40B4-BE49-F238E27FC236}">
                <a16:creationId xmlns:a16="http://schemas.microsoft.com/office/drawing/2014/main" id="{C4912981-406B-C645-9D5E-C43EE1FC2AA3}"/>
              </a:ext>
            </a:extLst>
          </p:cNvPr>
          <p:cNvPicPr>
            <a:picLocks noChangeAspect="1"/>
          </p:cNvPicPr>
          <p:nvPr/>
        </p:nvPicPr>
        <p:blipFill>
          <a:blip r:embed="rId3"/>
          <a:stretch>
            <a:fillRect/>
          </a:stretch>
        </p:blipFill>
        <p:spPr>
          <a:xfrm>
            <a:off x="6647380" y="1936909"/>
            <a:ext cx="4738985" cy="4351338"/>
          </a:xfrm>
          <a:prstGeom prst="rect">
            <a:avLst/>
          </a:prstGeom>
        </p:spPr>
      </p:pic>
      <p:sp>
        <p:nvSpPr>
          <p:cNvPr id="5" name="TextBox 4">
            <a:extLst>
              <a:ext uri="{FF2B5EF4-FFF2-40B4-BE49-F238E27FC236}">
                <a16:creationId xmlns:a16="http://schemas.microsoft.com/office/drawing/2014/main" id="{5DA8277D-EE69-E943-97A7-74F597CEE9F6}"/>
              </a:ext>
            </a:extLst>
          </p:cNvPr>
          <p:cNvSpPr txBox="1"/>
          <p:nvPr/>
        </p:nvSpPr>
        <p:spPr>
          <a:xfrm>
            <a:off x="6647380" y="6042026"/>
            <a:ext cx="3554858" cy="246221"/>
          </a:xfrm>
          <a:prstGeom prst="rect">
            <a:avLst/>
          </a:prstGeom>
          <a:noFill/>
        </p:spPr>
        <p:txBody>
          <a:bodyPr wrap="square" rtlCol="0">
            <a:spAutoFit/>
          </a:bodyPr>
          <a:lstStyle/>
          <a:p>
            <a:r>
              <a:rPr lang="en-US" sz="1000" dirty="0"/>
              <a:t>Source: </a:t>
            </a:r>
            <a:r>
              <a:rPr lang="en-US" sz="1000" dirty="0" err="1"/>
              <a:t>wwhearing.org</a:t>
            </a:r>
            <a:endParaRPr lang="en-US" sz="1000" dirty="0"/>
          </a:p>
        </p:txBody>
      </p:sp>
      <p:sp>
        <p:nvSpPr>
          <p:cNvPr id="6" name="TextBox 5">
            <a:extLst>
              <a:ext uri="{FF2B5EF4-FFF2-40B4-BE49-F238E27FC236}">
                <a16:creationId xmlns:a16="http://schemas.microsoft.com/office/drawing/2014/main" id="{933F05B4-2DCA-5249-8296-74F12FC4DE27}"/>
              </a:ext>
            </a:extLst>
          </p:cNvPr>
          <p:cNvSpPr txBox="1"/>
          <p:nvPr/>
        </p:nvSpPr>
        <p:spPr>
          <a:xfrm>
            <a:off x="838200" y="5986384"/>
            <a:ext cx="4000928" cy="246221"/>
          </a:xfrm>
          <a:prstGeom prst="rect">
            <a:avLst/>
          </a:prstGeom>
          <a:noFill/>
        </p:spPr>
        <p:txBody>
          <a:bodyPr wrap="square" rtlCol="0">
            <a:spAutoFit/>
          </a:bodyPr>
          <a:lstStyle/>
          <a:p>
            <a:r>
              <a:rPr lang="en-US" sz="1000" dirty="0"/>
              <a:t>Source: </a:t>
            </a:r>
            <a:r>
              <a:rPr lang="en-US" sz="1000" u="sng" dirty="0">
                <a:hlinkClick r:id="rId4"/>
              </a:rPr>
              <a:t>Johns Hopkins Medicine</a:t>
            </a:r>
            <a:endParaRPr lang="en-US" sz="1000" dirty="0"/>
          </a:p>
        </p:txBody>
      </p:sp>
      <p:sp>
        <p:nvSpPr>
          <p:cNvPr id="7" name="Rectangle 6">
            <a:extLst>
              <a:ext uri="{FF2B5EF4-FFF2-40B4-BE49-F238E27FC236}">
                <a16:creationId xmlns:a16="http://schemas.microsoft.com/office/drawing/2014/main" id="{E22A3EE0-ACFE-BC4E-9BC3-262D5DA1094F}"/>
              </a:ext>
            </a:extLst>
          </p:cNvPr>
          <p:cNvSpPr/>
          <p:nvPr/>
        </p:nvSpPr>
        <p:spPr>
          <a:xfrm>
            <a:off x="6647380" y="1551399"/>
            <a:ext cx="1124026" cy="523220"/>
          </a:xfrm>
          <a:prstGeom prst="rect">
            <a:avLst/>
          </a:prstGeom>
        </p:spPr>
        <p:txBody>
          <a:bodyPr wrap="none">
            <a:spAutoFit/>
          </a:bodyPr>
          <a:lstStyle/>
          <a:p>
            <a:r>
              <a:rPr lang="en-US" sz="2800" dirty="0"/>
              <a:t>Global</a:t>
            </a:r>
          </a:p>
        </p:txBody>
      </p:sp>
    </p:spTree>
    <p:extLst>
      <p:ext uri="{BB962C8B-B14F-4D97-AF65-F5344CB8AC3E}">
        <p14:creationId xmlns:p14="http://schemas.microsoft.com/office/powerpoint/2010/main" val="1003796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52778-86F6-7E41-AFB9-380C6EC2F8E4}"/>
              </a:ext>
            </a:extLst>
          </p:cNvPr>
          <p:cNvSpPr>
            <a:spLocks noGrp="1"/>
          </p:cNvSpPr>
          <p:nvPr>
            <p:ph type="title"/>
          </p:nvPr>
        </p:nvSpPr>
        <p:spPr/>
        <p:txBody>
          <a:bodyPr/>
          <a:lstStyle/>
          <a:p>
            <a:r>
              <a:rPr lang="en-US" dirty="0"/>
              <a:t>Beamforming: Limitations</a:t>
            </a:r>
          </a:p>
        </p:txBody>
      </p:sp>
      <p:sp>
        <p:nvSpPr>
          <p:cNvPr id="3" name="Content Placeholder 2">
            <a:extLst>
              <a:ext uri="{FF2B5EF4-FFF2-40B4-BE49-F238E27FC236}">
                <a16:creationId xmlns:a16="http://schemas.microsoft.com/office/drawing/2014/main" id="{1AD12F24-BCFF-6D46-B409-FFE79C0F4F28}"/>
              </a:ext>
            </a:extLst>
          </p:cNvPr>
          <p:cNvSpPr>
            <a:spLocks noGrp="1"/>
          </p:cNvSpPr>
          <p:nvPr>
            <p:ph idx="1"/>
          </p:nvPr>
        </p:nvSpPr>
        <p:spPr/>
        <p:txBody>
          <a:bodyPr/>
          <a:lstStyle/>
          <a:p>
            <a:r>
              <a:rPr lang="en-US" dirty="0"/>
              <a:t>Requires location &amp; direction to determine proper phase delay</a:t>
            </a:r>
          </a:p>
          <a:p>
            <a:pPr lvl="1"/>
            <a:r>
              <a:rPr lang="en-US" dirty="0"/>
              <a:t>Determined dynamically in the hearing aid, though I can preprogram in the distance between the ears.</a:t>
            </a:r>
          </a:p>
          <a:p>
            <a:r>
              <a:rPr lang="en-US" dirty="0"/>
              <a:t>May confuse noise and sound</a:t>
            </a:r>
          </a:p>
          <a:p>
            <a:pPr lvl="1"/>
            <a:r>
              <a:rPr lang="en-US" dirty="0"/>
              <a:t>I’m taking the clearest sound and amplifying it, but may focus on specific frequencies to isolate noise later on</a:t>
            </a:r>
          </a:p>
          <a:p>
            <a:endParaRPr lang="en-US" dirty="0"/>
          </a:p>
          <a:p>
            <a:endParaRPr lang="en-US" dirty="0"/>
          </a:p>
        </p:txBody>
      </p:sp>
    </p:spTree>
    <p:extLst>
      <p:ext uri="{BB962C8B-B14F-4D97-AF65-F5344CB8AC3E}">
        <p14:creationId xmlns:p14="http://schemas.microsoft.com/office/powerpoint/2010/main" val="28195370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B51FF-59FF-6C46-ACE7-FF70304EA0B6}"/>
              </a:ext>
            </a:extLst>
          </p:cNvPr>
          <p:cNvSpPr>
            <a:spLocks noGrp="1"/>
          </p:cNvSpPr>
          <p:nvPr>
            <p:ph type="title"/>
          </p:nvPr>
        </p:nvSpPr>
        <p:spPr/>
        <p:txBody>
          <a:bodyPr/>
          <a:lstStyle/>
          <a:p>
            <a:r>
              <a:rPr lang="en-US" dirty="0"/>
              <a:t>Bone Conduction</a:t>
            </a:r>
          </a:p>
        </p:txBody>
      </p:sp>
      <p:sp>
        <p:nvSpPr>
          <p:cNvPr id="3" name="Content Placeholder 2">
            <a:extLst>
              <a:ext uri="{FF2B5EF4-FFF2-40B4-BE49-F238E27FC236}">
                <a16:creationId xmlns:a16="http://schemas.microsoft.com/office/drawing/2014/main" id="{6E571B64-CFF4-6341-AFE1-FB4A000C078D}"/>
              </a:ext>
            </a:extLst>
          </p:cNvPr>
          <p:cNvSpPr>
            <a:spLocks noGrp="1"/>
          </p:cNvSpPr>
          <p:nvPr>
            <p:ph idx="1"/>
          </p:nvPr>
        </p:nvSpPr>
        <p:spPr/>
        <p:txBody>
          <a:bodyPr/>
          <a:lstStyle/>
          <a:p>
            <a:r>
              <a:rPr lang="en-US" dirty="0"/>
              <a:t>Conductive hearing loss is the second most common type of hearing loss</a:t>
            </a:r>
          </a:p>
          <a:p>
            <a:r>
              <a:rPr lang="en-US" dirty="0"/>
              <a:t>Middle or outer ear damage</a:t>
            </a:r>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7996AFDF-6EB3-9E41-AE71-A890828799BB}"/>
              </a:ext>
            </a:extLst>
          </p:cNvPr>
          <p:cNvPicPr>
            <a:picLocks noChangeAspect="1"/>
          </p:cNvPicPr>
          <p:nvPr/>
        </p:nvPicPr>
        <p:blipFill>
          <a:blip r:embed="rId2"/>
          <a:stretch>
            <a:fillRect/>
          </a:stretch>
        </p:blipFill>
        <p:spPr>
          <a:xfrm>
            <a:off x="5622325" y="2405188"/>
            <a:ext cx="4578178" cy="3906712"/>
          </a:xfrm>
          <a:prstGeom prst="rect">
            <a:avLst/>
          </a:prstGeom>
        </p:spPr>
      </p:pic>
      <p:sp>
        <p:nvSpPr>
          <p:cNvPr id="5" name="TextBox 4">
            <a:extLst>
              <a:ext uri="{FF2B5EF4-FFF2-40B4-BE49-F238E27FC236}">
                <a16:creationId xmlns:a16="http://schemas.microsoft.com/office/drawing/2014/main" id="{C3497945-1C8A-3A46-9FC7-9E8356902451}"/>
              </a:ext>
            </a:extLst>
          </p:cNvPr>
          <p:cNvSpPr txBox="1"/>
          <p:nvPr/>
        </p:nvSpPr>
        <p:spPr>
          <a:xfrm>
            <a:off x="1530179" y="5167135"/>
            <a:ext cx="2938849" cy="923330"/>
          </a:xfrm>
          <a:prstGeom prst="rect">
            <a:avLst/>
          </a:prstGeom>
          <a:noFill/>
        </p:spPr>
        <p:txBody>
          <a:bodyPr wrap="square" rtlCol="0">
            <a:spAutoFit/>
          </a:bodyPr>
          <a:lstStyle/>
          <a:p>
            <a:pPr algn="ctr"/>
            <a:r>
              <a:rPr lang="en-US" dirty="0"/>
              <a:t>Bone conduction solves this by only using the inner ear</a:t>
            </a:r>
          </a:p>
          <a:p>
            <a:pPr algn="ctr"/>
            <a:endParaRPr lang="en-US" dirty="0"/>
          </a:p>
        </p:txBody>
      </p:sp>
    </p:spTree>
    <p:extLst>
      <p:ext uri="{BB962C8B-B14F-4D97-AF65-F5344CB8AC3E}">
        <p14:creationId xmlns:p14="http://schemas.microsoft.com/office/powerpoint/2010/main" val="36536659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B51FF-59FF-6C46-ACE7-FF70304EA0B6}"/>
              </a:ext>
            </a:extLst>
          </p:cNvPr>
          <p:cNvSpPr>
            <a:spLocks noGrp="1"/>
          </p:cNvSpPr>
          <p:nvPr>
            <p:ph type="title"/>
          </p:nvPr>
        </p:nvSpPr>
        <p:spPr/>
        <p:txBody>
          <a:bodyPr/>
          <a:lstStyle/>
          <a:p>
            <a:r>
              <a:rPr lang="en-US" dirty="0"/>
              <a:t>Bone Conduction</a:t>
            </a:r>
          </a:p>
        </p:txBody>
      </p:sp>
      <p:pic>
        <p:nvPicPr>
          <p:cNvPr id="5" name="Content Placeholder 4">
            <a:extLst>
              <a:ext uri="{FF2B5EF4-FFF2-40B4-BE49-F238E27FC236}">
                <a16:creationId xmlns:a16="http://schemas.microsoft.com/office/drawing/2014/main" id="{7889DE1A-8EA0-F040-B812-79AF7319432F}"/>
              </a:ext>
            </a:extLst>
          </p:cNvPr>
          <p:cNvPicPr>
            <a:picLocks noGrp="1" noChangeAspect="1"/>
          </p:cNvPicPr>
          <p:nvPr>
            <p:ph idx="1"/>
          </p:nvPr>
        </p:nvPicPr>
        <p:blipFill>
          <a:blip r:embed="rId2"/>
          <a:stretch>
            <a:fillRect/>
          </a:stretch>
        </p:blipFill>
        <p:spPr>
          <a:xfrm>
            <a:off x="1651688" y="1690688"/>
            <a:ext cx="5910648" cy="4531497"/>
          </a:xfrm>
          <a:prstGeom prst="rect">
            <a:avLst/>
          </a:prstGeom>
        </p:spPr>
      </p:pic>
      <p:sp>
        <p:nvSpPr>
          <p:cNvPr id="7" name="Rounded Rectangle 6">
            <a:extLst>
              <a:ext uri="{FF2B5EF4-FFF2-40B4-BE49-F238E27FC236}">
                <a16:creationId xmlns:a16="http://schemas.microsoft.com/office/drawing/2014/main" id="{21ECF7EE-DE1D-5745-B7E3-02B01AECC7B7}"/>
              </a:ext>
            </a:extLst>
          </p:cNvPr>
          <p:cNvSpPr/>
          <p:nvPr/>
        </p:nvSpPr>
        <p:spPr>
          <a:xfrm>
            <a:off x="2238162" y="1771629"/>
            <a:ext cx="558993" cy="672269"/>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c 7">
            <a:extLst>
              <a:ext uri="{FF2B5EF4-FFF2-40B4-BE49-F238E27FC236}">
                <a16:creationId xmlns:a16="http://schemas.microsoft.com/office/drawing/2014/main" id="{A653D7A3-D7C9-F24A-8544-62D236186CFE}"/>
              </a:ext>
            </a:extLst>
          </p:cNvPr>
          <p:cNvSpPr/>
          <p:nvPr/>
        </p:nvSpPr>
        <p:spPr>
          <a:xfrm rot="1073972">
            <a:off x="2517658" y="1725571"/>
            <a:ext cx="914400" cy="914400"/>
          </a:xfrm>
          <a:prstGeom prst="arc">
            <a:avLst>
              <a:gd name="adj1" fmla="val 16200000"/>
              <a:gd name="adj2" fmla="val 5148907"/>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Arc 8">
            <a:extLst>
              <a:ext uri="{FF2B5EF4-FFF2-40B4-BE49-F238E27FC236}">
                <a16:creationId xmlns:a16="http://schemas.microsoft.com/office/drawing/2014/main" id="{096D52F8-F882-E549-9A10-5D399BFF6E88}"/>
              </a:ext>
            </a:extLst>
          </p:cNvPr>
          <p:cNvSpPr/>
          <p:nvPr/>
        </p:nvSpPr>
        <p:spPr>
          <a:xfrm rot="1213055">
            <a:off x="2763581" y="1683984"/>
            <a:ext cx="1695310" cy="1725468"/>
          </a:xfrm>
          <a:prstGeom prst="arc">
            <a:avLst>
              <a:gd name="adj1" fmla="val 16200000"/>
              <a:gd name="adj2" fmla="val 4360123"/>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Arc 9">
            <a:extLst>
              <a:ext uri="{FF2B5EF4-FFF2-40B4-BE49-F238E27FC236}">
                <a16:creationId xmlns:a16="http://schemas.microsoft.com/office/drawing/2014/main" id="{A126CAA7-2ED1-F14C-BB7C-9A10A73D11CD}"/>
              </a:ext>
            </a:extLst>
          </p:cNvPr>
          <p:cNvSpPr/>
          <p:nvPr/>
        </p:nvSpPr>
        <p:spPr>
          <a:xfrm rot="1213055">
            <a:off x="3506100" y="1757768"/>
            <a:ext cx="1982792" cy="2018063"/>
          </a:xfrm>
          <a:prstGeom prst="arc">
            <a:avLst>
              <a:gd name="adj1" fmla="val 16200000"/>
              <a:gd name="adj2" fmla="val 4360123"/>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2" name="TextBox 11">
            <a:extLst>
              <a:ext uri="{FF2B5EF4-FFF2-40B4-BE49-F238E27FC236}">
                <a16:creationId xmlns:a16="http://schemas.microsoft.com/office/drawing/2014/main" id="{A77DFCD6-4CF2-6842-9B40-0D99C00E7305}"/>
              </a:ext>
            </a:extLst>
          </p:cNvPr>
          <p:cNvSpPr txBox="1"/>
          <p:nvPr/>
        </p:nvSpPr>
        <p:spPr>
          <a:xfrm>
            <a:off x="7876403" y="3326069"/>
            <a:ext cx="3163330" cy="646331"/>
          </a:xfrm>
          <a:prstGeom prst="rect">
            <a:avLst/>
          </a:prstGeom>
          <a:noFill/>
        </p:spPr>
        <p:txBody>
          <a:bodyPr wrap="square" rtlCol="0">
            <a:spAutoFit/>
          </a:bodyPr>
          <a:lstStyle/>
          <a:p>
            <a:r>
              <a:rPr lang="en-US" dirty="0"/>
              <a:t>Inner ear converts sound into electrical signals to your brain </a:t>
            </a:r>
          </a:p>
        </p:txBody>
      </p:sp>
    </p:spTree>
    <p:extLst>
      <p:ext uri="{BB962C8B-B14F-4D97-AF65-F5344CB8AC3E}">
        <p14:creationId xmlns:p14="http://schemas.microsoft.com/office/powerpoint/2010/main" val="1904410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B51FF-59FF-6C46-ACE7-FF70304EA0B6}"/>
              </a:ext>
            </a:extLst>
          </p:cNvPr>
          <p:cNvSpPr>
            <a:spLocks noGrp="1"/>
          </p:cNvSpPr>
          <p:nvPr>
            <p:ph type="title"/>
          </p:nvPr>
        </p:nvSpPr>
        <p:spPr/>
        <p:txBody>
          <a:bodyPr/>
          <a:lstStyle/>
          <a:p>
            <a:r>
              <a:rPr lang="en-US" dirty="0"/>
              <a:t>3D Printed Case</a:t>
            </a:r>
          </a:p>
        </p:txBody>
      </p:sp>
      <p:sp>
        <p:nvSpPr>
          <p:cNvPr id="16" name="TextBox 15">
            <a:extLst>
              <a:ext uri="{FF2B5EF4-FFF2-40B4-BE49-F238E27FC236}">
                <a16:creationId xmlns:a16="http://schemas.microsoft.com/office/drawing/2014/main" id="{C0D8F8EA-1A70-B84B-84BF-16800B0961E6}"/>
              </a:ext>
            </a:extLst>
          </p:cNvPr>
          <p:cNvSpPr txBox="1"/>
          <p:nvPr/>
        </p:nvSpPr>
        <p:spPr>
          <a:xfrm>
            <a:off x="7043351" y="3707062"/>
            <a:ext cx="3842951" cy="369332"/>
          </a:xfrm>
          <a:prstGeom prst="rect">
            <a:avLst/>
          </a:prstGeom>
          <a:noFill/>
        </p:spPr>
        <p:txBody>
          <a:bodyPr wrap="square" rtlCol="0">
            <a:spAutoFit/>
          </a:bodyPr>
          <a:lstStyle/>
          <a:p>
            <a:r>
              <a:rPr lang="en-US" dirty="0"/>
              <a:t>3D printed case with audio prototype</a:t>
            </a:r>
          </a:p>
        </p:txBody>
      </p:sp>
      <p:pic>
        <p:nvPicPr>
          <p:cNvPr id="18" name="Picture 17">
            <a:extLst>
              <a:ext uri="{FF2B5EF4-FFF2-40B4-BE49-F238E27FC236}">
                <a16:creationId xmlns:a16="http://schemas.microsoft.com/office/drawing/2014/main" id="{27D4BFAA-1D90-D24B-A7FF-645E8F3192FB}"/>
              </a:ext>
            </a:extLst>
          </p:cNvPr>
          <p:cNvPicPr>
            <a:picLocks noChangeAspect="1"/>
          </p:cNvPicPr>
          <p:nvPr/>
        </p:nvPicPr>
        <p:blipFill>
          <a:blip r:embed="rId2"/>
          <a:stretch>
            <a:fillRect/>
          </a:stretch>
        </p:blipFill>
        <p:spPr>
          <a:xfrm>
            <a:off x="3496962" y="1939792"/>
            <a:ext cx="2718487" cy="3903873"/>
          </a:xfrm>
          <a:prstGeom prst="rect">
            <a:avLst/>
          </a:prstGeom>
        </p:spPr>
      </p:pic>
    </p:spTree>
    <p:extLst>
      <p:ext uri="{BB962C8B-B14F-4D97-AF65-F5344CB8AC3E}">
        <p14:creationId xmlns:p14="http://schemas.microsoft.com/office/powerpoint/2010/main" val="16974413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843" y="1623427"/>
            <a:ext cx="4063584" cy="680223"/>
          </a:xfrm>
        </p:spPr>
        <p:txBody>
          <a:bodyPr>
            <a:normAutofit/>
          </a:bodyPr>
          <a:lstStyle/>
          <a:p>
            <a:pPr algn="ctr"/>
            <a:r>
              <a:rPr lang="en-US" sz="1400" dirty="0">
                <a:ea typeface="Akzidenz-Grotesk BQ Medium" charset="0"/>
                <a:cs typeface="Akzidenz-Grotesk BQ Medium" charset="0"/>
              </a:rPr>
              <a:t>MOTIVATION</a:t>
            </a:r>
          </a:p>
        </p:txBody>
      </p:sp>
      <p:sp>
        <p:nvSpPr>
          <p:cNvPr id="3" name="Content Placeholder 2"/>
          <p:cNvSpPr>
            <a:spLocks noGrp="1"/>
          </p:cNvSpPr>
          <p:nvPr>
            <p:ph idx="1"/>
          </p:nvPr>
        </p:nvSpPr>
        <p:spPr>
          <a:xfrm>
            <a:off x="3824991" y="2431473"/>
            <a:ext cx="4513289" cy="1172408"/>
          </a:xfrm>
        </p:spPr>
        <p:txBody>
          <a:bodyPr>
            <a:normAutofit/>
          </a:bodyPr>
          <a:lstStyle/>
          <a:p>
            <a:pPr marL="0" lvl="0" indent="0" algn="ctr">
              <a:lnSpc>
                <a:spcPct val="100000"/>
              </a:lnSpc>
              <a:spcBef>
                <a:spcPts val="0"/>
              </a:spcBef>
              <a:buNone/>
              <a:defRPr/>
            </a:pPr>
            <a:r>
              <a:rPr lang="en-US" sz="2400" dirty="0">
                <a:ea typeface="Akzidenz-Grotesk BQ Light" charset="0"/>
                <a:cs typeface="Akzidenz-Grotesk BQ Light" charset="0"/>
              </a:rPr>
              <a:t>Why work on hearing aids?</a:t>
            </a:r>
          </a:p>
        </p:txBody>
      </p:sp>
      <p:sp>
        <p:nvSpPr>
          <p:cNvPr id="4" name="Title 1"/>
          <p:cNvSpPr txBox="1">
            <a:spLocks/>
          </p:cNvSpPr>
          <p:nvPr/>
        </p:nvSpPr>
        <p:spPr>
          <a:xfrm>
            <a:off x="6208426" y="3631416"/>
            <a:ext cx="2660961" cy="350963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18000" dirty="0">
                <a:solidFill>
                  <a:schemeClr val="bg1">
                    <a:lumMod val="95000"/>
                  </a:schemeClr>
                </a:solidFill>
                <a:latin typeface="Akzidenz-Grotesk BQ Medium" charset="0"/>
                <a:ea typeface="Akzidenz-Grotesk BQ Medium" charset="0"/>
                <a:cs typeface="Akzidenz-Grotesk BQ Medium" charset="0"/>
              </a:rPr>
              <a:t>2</a:t>
            </a:r>
          </a:p>
        </p:txBody>
      </p:sp>
      <p:sp>
        <p:nvSpPr>
          <p:cNvPr id="5" name="Content Placeholder 2"/>
          <p:cNvSpPr txBox="1">
            <a:spLocks/>
          </p:cNvSpPr>
          <p:nvPr/>
        </p:nvSpPr>
        <p:spPr>
          <a:xfrm>
            <a:off x="8113427" y="4906431"/>
            <a:ext cx="3105461" cy="11724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Tx/>
              <a:buNone/>
            </a:pPr>
            <a:r>
              <a:rPr lang="en-US" sz="2400" dirty="0">
                <a:latin typeface="Akzidenz-Grotesk BQ Light" charset="0"/>
                <a:ea typeface="Akzidenz-Grotesk BQ Light" charset="0"/>
                <a:cs typeface="Akzidenz-Grotesk BQ Light" charset="0"/>
              </a:rPr>
              <a:t>They’re often too expensive to afford</a:t>
            </a:r>
          </a:p>
        </p:txBody>
      </p:sp>
      <p:sp>
        <p:nvSpPr>
          <p:cNvPr id="6" name="Title 1"/>
          <p:cNvSpPr txBox="1">
            <a:spLocks/>
          </p:cNvSpPr>
          <p:nvPr/>
        </p:nvSpPr>
        <p:spPr>
          <a:xfrm>
            <a:off x="0" y="3595255"/>
            <a:ext cx="2660961" cy="350963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19900" dirty="0">
                <a:solidFill>
                  <a:schemeClr val="bg1">
                    <a:lumMod val="95000"/>
                  </a:schemeClr>
                </a:solidFill>
                <a:latin typeface="Akzidenz-Grotesk BQ Medium" charset="0"/>
                <a:ea typeface="Akzidenz-Grotesk BQ Medium" charset="0"/>
                <a:cs typeface="Akzidenz-Grotesk BQ Medium" charset="0"/>
              </a:rPr>
              <a:t>1</a:t>
            </a:r>
          </a:p>
        </p:txBody>
      </p:sp>
      <p:sp>
        <p:nvSpPr>
          <p:cNvPr id="7" name="Content Placeholder 2"/>
          <p:cNvSpPr txBox="1">
            <a:spLocks/>
          </p:cNvSpPr>
          <p:nvPr/>
        </p:nvSpPr>
        <p:spPr>
          <a:xfrm>
            <a:off x="1892301" y="4906431"/>
            <a:ext cx="3003861" cy="8872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Tx/>
              <a:buNone/>
            </a:pPr>
            <a:r>
              <a:rPr lang="en-US" sz="2400" dirty="0">
                <a:latin typeface="Akzidenz-Grotesk BQ Light" charset="0"/>
                <a:ea typeface="Akzidenz-Grotesk BQ Light" charset="0"/>
                <a:cs typeface="Akzidenz-Grotesk BQ Light" charset="0"/>
              </a:rPr>
              <a:t>Hearing loss affects everyone </a:t>
            </a:r>
          </a:p>
        </p:txBody>
      </p:sp>
      <p:sp>
        <p:nvSpPr>
          <p:cNvPr id="8" name="Title 1"/>
          <p:cNvSpPr txBox="1">
            <a:spLocks/>
          </p:cNvSpPr>
          <p:nvPr/>
        </p:nvSpPr>
        <p:spPr>
          <a:xfrm>
            <a:off x="13102652" y="1623427"/>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dirty="0">
                <a:latin typeface="Akzidenz-Grotesk BQ Medium" charset="0"/>
                <a:ea typeface="Akzidenz-Grotesk BQ Medium" charset="0"/>
                <a:cs typeface="Akzidenz-Grotesk BQ Medium" charset="0"/>
              </a:rPr>
              <a:t>PROBLEM</a:t>
            </a:r>
          </a:p>
        </p:txBody>
      </p:sp>
      <p:sp>
        <p:nvSpPr>
          <p:cNvPr id="9" name="Content Placeholder 2"/>
          <p:cNvSpPr txBox="1">
            <a:spLocks/>
          </p:cNvSpPr>
          <p:nvPr/>
        </p:nvSpPr>
        <p:spPr>
          <a:xfrm>
            <a:off x="12438089" y="2431473"/>
            <a:ext cx="5392712" cy="14339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sz="2400" dirty="0">
                <a:latin typeface="Akzidenz-Grotesk BQ Light" charset="0"/>
                <a:ea typeface="Akzidenz-Grotesk BQ Light" charset="0"/>
                <a:cs typeface="Akzidenz-Grotesk BQ Light" charset="0"/>
              </a:rPr>
              <a:t>How can we assist the homeless both emotionally and professionally in </a:t>
            </a:r>
            <a:r>
              <a:rPr lang="en-US" sz="2400">
                <a:latin typeface="Akzidenz-Grotesk BQ Light" charset="0"/>
                <a:ea typeface="Akzidenz-Grotesk BQ Light" charset="0"/>
                <a:cs typeface="Akzidenz-Grotesk BQ Light" charset="0"/>
              </a:rPr>
              <a:t>our local communities?</a:t>
            </a:r>
            <a:endParaRPr lang="en-US" sz="2400" dirty="0">
              <a:latin typeface="Akzidenz-Grotesk BQ Light" charset="0"/>
              <a:ea typeface="Akzidenz-Grotesk BQ Light" charset="0"/>
              <a:cs typeface="Akzidenz-Grotesk BQ Light" charset="0"/>
            </a:endParaRPr>
          </a:p>
        </p:txBody>
      </p:sp>
    </p:spTree>
    <p:extLst>
      <p:ext uri="{BB962C8B-B14F-4D97-AF65-F5344CB8AC3E}">
        <p14:creationId xmlns:p14="http://schemas.microsoft.com/office/powerpoint/2010/main" val="2065614924"/>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51DF78CD-A7C6-7041-B4F4-30B3DDA737B1}"/>
              </a:ext>
            </a:extLst>
          </p:cNvPr>
          <p:cNvPicPr>
            <a:picLocks noChangeAspect="1"/>
          </p:cNvPicPr>
          <p:nvPr/>
        </p:nvPicPr>
        <p:blipFill>
          <a:blip r:embed="rId3">
            <a:alphaModFix amt="20000"/>
          </a:blip>
          <a:stretch>
            <a:fillRect/>
          </a:stretch>
        </p:blipFill>
        <p:spPr>
          <a:xfrm>
            <a:off x="2472443" y="321876"/>
            <a:ext cx="8632040" cy="5471835"/>
          </a:xfrm>
          <a:prstGeom prst="rect">
            <a:avLst/>
          </a:prstGeom>
        </p:spPr>
      </p:pic>
      <p:pic>
        <p:nvPicPr>
          <p:cNvPr id="3" name="Picture 2">
            <a:extLst>
              <a:ext uri="{FF2B5EF4-FFF2-40B4-BE49-F238E27FC236}">
                <a16:creationId xmlns:a16="http://schemas.microsoft.com/office/drawing/2014/main" id="{7F019C17-477A-8F46-9D31-CA663852BFC6}"/>
              </a:ext>
            </a:extLst>
          </p:cNvPr>
          <p:cNvPicPr>
            <a:picLocks noChangeAspect="1"/>
          </p:cNvPicPr>
          <p:nvPr/>
        </p:nvPicPr>
        <p:blipFill>
          <a:blip r:embed="rId4"/>
          <a:stretch>
            <a:fillRect/>
          </a:stretch>
        </p:blipFill>
        <p:spPr>
          <a:xfrm>
            <a:off x="5133570" y="2055517"/>
            <a:ext cx="312168" cy="802327"/>
          </a:xfrm>
          <a:prstGeom prst="rect">
            <a:avLst/>
          </a:prstGeom>
        </p:spPr>
      </p:pic>
      <p:pic>
        <p:nvPicPr>
          <p:cNvPr id="10" name="Picture 9">
            <a:extLst>
              <a:ext uri="{FF2B5EF4-FFF2-40B4-BE49-F238E27FC236}">
                <a16:creationId xmlns:a16="http://schemas.microsoft.com/office/drawing/2014/main" id="{D4A064BA-D702-DC4D-A9C4-C3F3B1F6F173}"/>
              </a:ext>
            </a:extLst>
          </p:cNvPr>
          <p:cNvPicPr>
            <a:picLocks noChangeAspect="1"/>
          </p:cNvPicPr>
          <p:nvPr/>
        </p:nvPicPr>
        <p:blipFill>
          <a:blip r:embed="rId4"/>
          <a:stretch>
            <a:fillRect/>
          </a:stretch>
        </p:blipFill>
        <p:spPr>
          <a:xfrm>
            <a:off x="4697206" y="2055517"/>
            <a:ext cx="312168" cy="802327"/>
          </a:xfrm>
          <a:prstGeom prst="rect">
            <a:avLst/>
          </a:prstGeom>
        </p:spPr>
      </p:pic>
      <p:pic>
        <p:nvPicPr>
          <p:cNvPr id="11" name="Picture 10">
            <a:extLst>
              <a:ext uri="{FF2B5EF4-FFF2-40B4-BE49-F238E27FC236}">
                <a16:creationId xmlns:a16="http://schemas.microsoft.com/office/drawing/2014/main" id="{EF488EF6-762E-2F4E-A902-22D484D5547B}"/>
              </a:ext>
            </a:extLst>
          </p:cNvPr>
          <p:cNvPicPr>
            <a:picLocks noChangeAspect="1"/>
          </p:cNvPicPr>
          <p:nvPr/>
        </p:nvPicPr>
        <p:blipFill>
          <a:blip r:embed="rId4"/>
          <a:stretch>
            <a:fillRect/>
          </a:stretch>
        </p:blipFill>
        <p:spPr>
          <a:xfrm>
            <a:off x="3841820" y="2055517"/>
            <a:ext cx="312168" cy="802327"/>
          </a:xfrm>
          <a:prstGeom prst="rect">
            <a:avLst/>
          </a:prstGeom>
        </p:spPr>
      </p:pic>
      <p:pic>
        <p:nvPicPr>
          <p:cNvPr id="18" name="Picture 17">
            <a:extLst>
              <a:ext uri="{FF2B5EF4-FFF2-40B4-BE49-F238E27FC236}">
                <a16:creationId xmlns:a16="http://schemas.microsoft.com/office/drawing/2014/main" id="{B53ECD31-51D8-0146-8822-377BA7F37D83}"/>
              </a:ext>
            </a:extLst>
          </p:cNvPr>
          <p:cNvPicPr>
            <a:picLocks noChangeAspect="1"/>
          </p:cNvPicPr>
          <p:nvPr/>
        </p:nvPicPr>
        <p:blipFill>
          <a:blip r:embed="rId4"/>
          <a:stretch>
            <a:fillRect/>
          </a:stretch>
        </p:blipFill>
        <p:spPr>
          <a:xfrm>
            <a:off x="3414127" y="2055517"/>
            <a:ext cx="312168" cy="802327"/>
          </a:xfrm>
          <a:prstGeom prst="rect">
            <a:avLst/>
          </a:prstGeom>
        </p:spPr>
      </p:pic>
      <p:pic>
        <p:nvPicPr>
          <p:cNvPr id="4" name="Picture 3">
            <a:extLst>
              <a:ext uri="{FF2B5EF4-FFF2-40B4-BE49-F238E27FC236}">
                <a16:creationId xmlns:a16="http://schemas.microsoft.com/office/drawing/2014/main" id="{F3E50214-7B21-8B4E-BD6F-04D71B08EBA2}"/>
              </a:ext>
            </a:extLst>
          </p:cNvPr>
          <p:cNvPicPr>
            <a:picLocks noChangeAspect="1"/>
          </p:cNvPicPr>
          <p:nvPr/>
        </p:nvPicPr>
        <p:blipFill>
          <a:blip r:embed="rId5"/>
          <a:stretch>
            <a:fillRect/>
          </a:stretch>
        </p:blipFill>
        <p:spPr>
          <a:xfrm>
            <a:off x="4263717" y="2045267"/>
            <a:ext cx="312168" cy="802327"/>
          </a:xfrm>
          <a:prstGeom prst="rect">
            <a:avLst/>
          </a:prstGeom>
        </p:spPr>
      </p:pic>
      <p:sp>
        <p:nvSpPr>
          <p:cNvPr id="5" name="TextBox 4">
            <a:extLst>
              <a:ext uri="{FF2B5EF4-FFF2-40B4-BE49-F238E27FC236}">
                <a16:creationId xmlns:a16="http://schemas.microsoft.com/office/drawing/2014/main" id="{0FAA12BA-F495-F343-819A-BAD87048AF34}"/>
              </a:ext>
            </a:extLst>
          </p:cNvPr>
          <p:cNvSpPr txBox="1"/>
          <p:nvPr/>
        </p:nvSpPr>
        <p:spPr>
          <a:xfrm>
            <a:off x="3662514" y="939288"/>
            <a:ext cx="1519385" cy="769441"/>
          </a:xfrm>
          <a:prstGeom prst="rect">
            <a:avLst/>
          </a:prstGeom>
          <a:noFill/>
        </p:spPr>
        <p:txBody>
          <a:bodyPr wrap="square" rtlCol="0">
            <a:spAutoFit/>
          </a:bodyPr>
          <a:lstStyle/>
          <a:p>
            <a:r>
              <a:rPr lang="en-US" sz="4400" b="1" dirty="0">
                <a:solidFill>
                  <a:schemeClr val="tx2"/>
                </a:solidFill>
              </a:rPr>
              <a:t>1 in 5</a:t>
            </a:r>
          </a:p>
        </p:txBody>
      </p:sp>
      <p:sp>
        <p:nvSpPr>
          <p:cNvPr id="6" name="Rectangle 5">
            <a:extLst>
              <a:ext uri="{FF2B5EF4-FFF2-40B4-BE49-F238E27FC236}">
                <a16:creationId xmlns:a16="http://schemas.microsoft.com/office/drawing/2014/main" id="{C4092763-B208-9146-85EC-4BC606795072}"/>
              </a:ext>
            </a:extLst>
          </p:cNvPr>
          <p:cNvSpPr/>
          <p:nvPr/>
        </p:nvSpPr>
        <p:spPr>
          <a:xfrm>
            <a:off x="2680683" y="1575434"/>
            <a:ext cx="3654121" cy="369332"/>
          </a:xfrm>
          <a:prstGeom prst="rect">
            <a:avLst/>
          </a:prstGeom>
        </p:spPr>
        <p:txBody>
          <a:bodyPr wrap="square">
            <a:spAutoFit/>
          </a:bodyPr>
          <a:lstStyle/>
          <a:p>
            <a:pPr algn="ctr"/>
            <a:r>
              <a:rPr lang="en-US" b="1" dirty="0">
                <a:solidFill>
                  <a:schemeClr val="tx2"/>
                </a:solidFill>
              </a:rPr>
              <a:t>Report some degree of hearing loss</a:t>
            </a:r>
          </a:p>
        </p:txBody>
      </p:sp>
      <p:pic>
        <p:nvPicPr>
          <p:cNvPr id="21" name="Picture 20">
            <a:extLst>
              <a:ext uri="{FF2B5EF4-FFF2-40B4-BE49-F238E27FC236}">
                <a16:creationId xmlns:a16="http://schemas.microsoft.com/office/drawing/2014/main" id="{6ECBD0E0-BE4D-DB43-A24F-311D10256C36}"/>
              </a:ext>
            </a:extLst>
          </p:cNvPr>
          <p:cNvPicPr>
            <a:picLocks noChangeAspect="1"/>
          </p:cNvPicPr>
          <p:nvPr/>
        </p:nvPicPr>
        <p:blipFill>
          <a:blip r:embed="rId4"/>
          <a:stretch>
            <a:fillRect/>
          </a:stretch>
        </p:blipFill>
        <p:spPr>
          <a:xfrm>
            <a:off x="6193140" y="4687963"/>
            <a:ext cx="312168" cy="802327"/>
          </a:xfrm>
          <a:prstGeom prst="rect">
            <a:avLst/>
          </a:prstGeom>
        </p:spPr>
      </p:pic>
      <p:pic>
        <p:nvPicPr>
          <p:cNvPr id="22" name="Picture 21">
            <a:extLst>
              <a:ext uri="{FF2B5EF4-FFF2-40B4-BE49-F238E27FC236}">
                <a16:creationId xmlns:a16="http://schemas.microsoft.com/office/drawing/2014/main" id="{857254C8-51B9-FB4E-8308-1A7ED051DF69}"/>
              </a:ext>
            </a:extLst>
          </p:cNvPr>
          <p:cNvPicPr>
            <a:picLocks noChangeAspect="1"/>
          </p:cNvPicPr>
          <p:nvPr/>
        </p:nvPicPr>
        <p:blipFill>
          <a:blip r:embed="rId4"/>
          <a:stretch>
            <a:fillRect/>
          </a:stretch>
        </p:blipFill>
        <p:spPr>
          <a:xfrm>
            <a:off x="7065868" y="4677759"/>
            <a:ext cx="312168" cy="802327"/>
          </a:xfrm>
          <a:prstGeom prst="rect">
            <a:avLst/>
          </a:prstGeom>
        </p:spPr>
      </p:pic>
      <p:pic>
        <p:nvPicPr>
          <p:cNvPr id="23" name="Picture 22">
            <a:extLst>
              <a:ext uri="{FF2B5EF4-FFF2-40B4-BE49-F238E27FC236}">
                <a16:creationId xmlns:a16="http://schemas.microsoft.com/office/drawing/2014/main" id="{0A9E3DC8-72CB-B143-97EC-210CBC95D640}"/>
              </a:ext>
            </a:extLst>
          </p:cNvPr>
          <p:cNvPicPr>
            <a:picLocks noChangeAspect="1"/>
          </p:cNvPicPr>
          <p:nvPr/>
        </p:nvPicPr>
        <p:blipFill>
          <a:blip r:embed="rId5"/>
          <a:stretch>
            <a:fillRect/>
          </a:stretch>
        </p:blipFill>
        <p:spPr>
          <a:xfrm>
            <a:off x="6632379" y="4677759"/>
            <a:ext cx="312168" cy="802327"/>
          </a:xfrm>
          <a:prstGeom prst="rect">
            <a:avLst/>
          </a:prstGeom>
        </p:spPr>
      </p:pic>
      <p:sp>
        <p:nvSpPr>
          <p:cNvPr id="24" name="TextBox 23">
            <a:extLst>
              <a:ext uri="{FF2B5EF4-FFF2-40B4-BE49-F238E27FC236}">
                <a16:creationId xmlns:a16="http://schemas.microsoft.com/office/drawing/2014/main" id="{2F83D9CF-116E-D84C-811B-49D7FCA6E68A}"/>
              </a:ext>
            </a:extLst>
          </p:cNvPr>
          <p:cNvSpPr txBox="1"/>
          <p:nvPr/>
        </p:nvSpPr>
        <p:spPr>
          <a:xfrm>
            <a:off x="6055772" y="3570841"/>
            <a:ext cx="1534284" cy="769441"/>
          </a:xfrm>
          <a:prstGeom prst="rect">
            <a:avLst/>
          </a:prstGeom>
          <a:noFill/>
        </p:spPr>
        <p:txBody>
          <a:bodyPr wrap="square" rtlCol="0">
            <a:spAutoFit/>
          </a:bodyPr>
          <a:lstStyle/>
          <a:p>
            <a:r>
              <a:rPr lang="en-US" sz="4400" b="1" dirty="0">
                <a:solidFill>
                  <a:schemeClr val="tx2"/>
                </a:solidFill>
              </a:rPr>
              <a:t>1 in 3</a:t>
            </a:r>
          </a:p>
        </p:txBody>
      </p:sp>
      <p:sp>
        <p:nvSpPr>
          <p:cNvPr id="25" name="Rectangle 24">
            <a:extLst>
              <a:ext uri="{FF2B5EF4-FFF2-40B4-BE49-F238E27FC236}">
                <a16:creationId xmlns:a16="http://schemas.microsoft.com/office/drawing/2014/main" id="{0E79F472-5D30-B647-ADFF-FF212773557E}"/>
              </a:ext>
            </a:extLst>
          </p:cNvPr>
          <p:cNvSpPr/>
          <p:nvPr/>
        </p:nvSpPr>
        <p:spPr>
          <a:xfrm>
            <a:off x="5303413" y="4253020"/>
            <a:ext cx="3039001" cy="369332"/>
          </a:xfrm>
          <a:prstGeom prst="rect">
            <a:avLst/>
          </a:prstGeom>
        </p:spPr>
        <p:txBody>
          <a:bodyPr wrap="square">
            <a:spAutoFit/>
          </a:bodyPr>
          <a:lstStyle/>
          <a:p>
            <a:pPr algn="ctr"/>
            <a:r>
              <a:rPr lang="en-US" b="1" dirty="0">
                <a:solidFill>
                  <a:schemeClr val="tx2"/>
                </a:solidFill>
              </a:rPr>
              <a:t>Will experience hearing loss</a:t>
            </a:r>
          </a:p>
        </p:txBody>
      </p:sp>
      <p:sp>
        <p:nvSpPr>
          <p:cNvPr id="7" name="Rectangle 6">
            <a:extLst>
              <a:ext uri="{FF2B5EF4-FFF2-40B4-BE49-F238E27FC236}">
                <a16:creationId xmlns:a16="http://schemas.microsoft.com/office/drawing/2014/main" id="{CBA25555-D89A-994D-9C50-5AEF48053731}"/>
              </a:ext>
            </a:extLst>
          </p:cNvPr>
          <p:cNvSpPr/>
          <p:nvPr/>
        </p:nvSpPr>
        <p:spPr>
          <a:xfrm>
            <a:off x="6264141" y="4116110"/>
            <a:ext cx="1287019" cy="307777"/>
          </a:xfrm>
          <a:prstGeom prst="rect">
            <a:avLst/>
          </a:prstGeom>
        </p:spPr>
        <p:txBody>
          <a:bodyPr wrap="square">
            <a:spAutoFit/>
          </a:bodyPr>
          <a:lstStyle/>
          <a:p>
            <a:r>
              <a:rPr lang="en-US" sz="1400" b="1" dirty="0">
                <a:solidFill>
                  <a:schemeClr val="tx2"/>
                </a:solidFill>
              </a:rPr>
              <a:t>over age 65</a:t>
            </a:r>
            <a:endParaRPr lang="en-US" sz="1400" dirty="0"/>
          </a:p>
        </p:txBody>
      </p:sp>
      <p:pic>
        <p:nvPicPr>
          <p:cNvPr id="28" name="Picture 27">
            <a:extLst>
              <a:ext uri="{FF2B5EF4-FFF2-40B4-BE49-F238E27FC236}">
                <a16:creationId xmlns:a16="http://schemas.microsoft.com/office/drawing/2014/main" id="{42139DD8-A240-B149-A4B1-A2C8056A537D}"/>
              </a:ext>
            </a:extLst>
          </p:cNvPr>
          <p:cNvPicPr>
            <a:picLocks noChangeAspect="1"/>
          </p:cNvPicPr>
          <p:nvPr/>
        </p:nvPicPr>
        <p:blipFill>
          <a:blip r:embed="rId5"/>
          <a:stretch>
            <a:fillRect/>
          </a:stretch>
        </p:blipFill>
        <p:spPr>
          <a:xfrm>
            <a:off x="9300863" y="2120544"/>
            <a:ext cx="312168" cy="802327"/>
          </a:xfrm>
          <a:prstGeom prst="rect">
            <a:avLst/>
          </a:prstGeom>
        </p:spPr>
      </p:pic>
      <p:sp>
        <p:nvSpPr>
          <p:cNvPr id="29" name="TextBox 28">
            <a:extLst>
              <a:ext uri="{FF2B5EF4-FFF2-40B4-BE49-F238E27FC236}">
                <a16:creationId xmlns:a16="http://schemas.microsoft.com/office/drawing/2014/main" id="{E6CBE4A4-F26F-F24C-8956-0AC9012ABBAE}"/>
              </a:ext>
            </a:extLst>
          </p:cNvPr>
          <p:cNvSpPr txBox="1"/>
          <p:nvPr/>
        </p:nvSpPr>
        <p:spPr>
          <a:xfrm>
            <a:off x="8171657" y="939288"/>
            <a:ext cx="1534284" cy="769441"/>
          </a:xfrm>
          <a:prstGeom prst="rect">
            <a:avLst/>
          </a:prstGeom>
          <a:noFill/>
        </p:spPr>
        <p:txBody>
          <a:bodyPr wrap="square" rtlCol="0">
            <a:spAutoFit/>
          </a:bodyPr>
          <a:lstStyle/>
          <a:p>
            <a:r>
              <a:rPr lang="en-US" sz="4400" b="1" dirty="0">
                <a:solidFill>
                  <a:schemeClr val="tx2"/>
                </a:solidFill>
              </a:rPr>
              <a:t>3 in 5</a:t>
            </a:r>
          </a:p>
        </p:txBody>
      </p:sp>
      <p:sp>
        <p:nvSpPr>
          <p:cNvPr id="30" name="Rectangle 29">
            <a:extLst>
              <a:ext uri="{FF2B5EF4-FFF2-40B4-BE49-F238E27FC236}">
                <a16:creationId xmlns:a16="http://schemas.microsoft.com/office/drawing/2014/main" id="{38CACB5C-BF41-254F-B755-8B9532096606}"/>
              </a:ext>
            </a:extLst>
          </p:cNvPr>
          <p:cNvSpPr/>
          <p:nvPr/>
        </p:nvSpPr>
        <p:spPr>
          <a:xfrm>
            <a:off x="7316635" y="1584000"/>
            <a:ext cx="3240718" cy="369332"/>
          </a:xfrm>
          <a:prstGeom prst="rect">
            <a:avLst/>
          </a:prstGeom>
        </p:spPr>
        <p:txBody>
          <a:bodyPr wrap="square">
            <a:spAutoFit/>
          </a:bodyPr>
          <a:lstStyle/>
          <a:p>
            <a:pPr algn="ctr"/>
            <a:r>
              <a:rPr lang="en-US" b="1" dirty="0">
                <a:solidFill>
                  <a:schemeClr val="tx2"/>
                </a:solidFill>
              </a:rPr>
              <a:t>Are in school or the workforce</a:t>
            </a:r>
          </a:p>
        </p:txBody>
      </p:sp>
      <p:pic>
        <p:nvPicPr>
          <p:cNvPr id="9" name="Picture 8">
            <a:extLst>
              <a:ext uri="{FF2B5EF4-FFF2-40B4-BE49-F238E27FC236}">
                <a16:creationId xmlns:a16="http://schemas.microsoft.com/office/drawing/2014/main" id="{586D0043-FF96-F84E-A1AC-DC9590989E8C}"/>
              </a:ext>
            </a:extLst>
          </p:cNvPr>
          <p:cNvPicPr>
            <a:picLocks noChangeAspect="1"/>
          </p:cNvPicPr>
          <p:nvPr/>
        </p:nvPicPr>
        <p:blipFill>
          <a:blip r:embed="rId6"/>
          <a:stretch>
            <a:fillRect/>
          </a:stretch>
        </p:blipFill>
        <p:spPr>
          <a:xfrm>
            <a:off x="8035574" y="2038892"/>
            <a:ext cx="306840" cy="885531"/>
          </a:xfrm>
          <a:prstGeom prst="rect">
            <a:avLst/>
          </a:prstGeom>
        </p:spPr>
      </p:pic>
      <p:pic>
        <p:nvPicPr>
          <p:cNvPr id="34" name="Picture 33">
            <a:extLst>
              <a:ext uri="{FF2B5EF4-FFF2-40B4-BE49-F238E27FC236}">
                <a16:creationId xmlns:a16="http://schemas.microsoft.com/office/drawing/2014/main" id="{589CE788-61F5-DB46-8AE5-D78A6E294F0D}"/>
              </a:ext>
            </a:extLst>
          </p:cNvPr>
          <p:cNvPicPr>
            <a:picLocks noChangeAspect="1"/>
          </p:cNvPicPr>
          <p:nvPr/>
        </p:nvPicPr>
        <p:blipFill>
          <a:blip r:embed="rId7"/>
          <a:stretch>
            <a:fillRect/>
          </a:stretch>
        </p:blipFill>
        <p:spPr>
          <a:xfrm>
            <a:off x="8870091" y="2120545"/>
            <a:ext cx="398425" cy="802327"/>
          </a:xfrm>
          <a:prstGeom prst="rect">
            <a:avLst/>
          </a:prstGeom>
        </p:spPr>
      </p:pic>
      <p:pic>
        <p:nvPicPr>
          <p:cNvPr id="35" name="Picture 34">
            <a:extLst>
              <a:ext uri="{FF2B5EF4-FFF2-40B4-BE49-F238E27FC236}">
                <a16:creationId xmlns:a16="http://schemas.microsoft.com/office/drawing/2014/main" id="{37FD3D1C-DC45-354A-93EF-66DF6FADF39A}"/>
              </a:ext>
            </a:extLst>
          </p:cNvPr>
          <p:cNvPicPr>
            <a:picLocks noChangeAspect="1"/>
          </p:cNvPicPr>
          <p:nvPr/>
        </p:nvPicPr>
        <p:blipFill>
          <a:blip r:embed="rId7"/>
          <a:stretch>
            <a:fillRect/>
          </a:stretch>
        </p:blipFill>
        <p:spPr>
          <a:xfrm>
            <a:off x="8419864" y="2125162"/>
            <a:ext cx="398425" cy="802327"/>
          </a:xfrm>
          <a:prstGeom prst="rect">
            <a:avLst/>
          </a:prstGeom>
        </p:spPr>
      </p:pic>
      <p:pic>
        <p:nvPicPr>
          <p:cNvPr id="36" name="Picture 35">
            <a:extLst>
              <a:ext uri="{FF2B5EF4-FFF2-40B4-BE49-F238E27FC236}">
                <a16:creationId xmlns:a16="http://schemas.microsoft.com/office/drawing/2014/main" id="{E3C60D6A-7157-0C40-8EBA-88857A9C35D9}"/>
              </a:ext>
            </a:extLst>
          </p:cNvPr>
          <p:cNvPicPr>
            <a:picLocks noChangeAspect="1"/>
          </p:cNvPicPr>
          <p:nvPr/>
        </p:nvPicPr>
        <p:blipFill>
          <a:blip r:embed="rId5"/>
          <a:stretch>
            <a:fillRect/>
          </a:stretch>
        </p:blipFill>
        <p:spPr>
          <a:xfrm>
            <a:off x="9702306" y="2120543"/>
            <a:ext cx="312168" cy="802327"/>
          </a:xfrm>
          <a:prstGeom prst="rect">
            <a:avLst/>
          </a:prstGeom>
        </p:spPr>
      </p:pic>
      <p:sp>
        <p:nvSpPr>
          <p:cNvPr id="40" name="TextBox 39">
            <a:extLst>
              <a:ext uri="{FF2B5EF4-FFF2-40B4-BE49-F238E27FC236}">
                <a16:creationId xmlns:a16="http://schemas.microsoft.com/office/drawing/2014/main" id="{D1A41B57-E448-AD41-8766-C3CD5B416060}"/>
              </a:ext>
            </a:extLst>
          </p:cNvPr>
          <p:cNvSpPr txBox="1"/>
          <p:nvPr/>
        </p:nvSpPr>
        <p:spPr>
          <a:xfrm>
            <a:off x="10246723" y="6498763"/>
            <a:ext cx="4000928" cy="246221"/>
          </a:xfrm>
          <a:prstGeom prst="rect">
            <a:avLst/>
          </a:prstGeom>
          <a:noFill/>
        </p:spPr>
        <p:txBody>
          <a:bodyPr wrap="square" rtlCol="0">
            <a:spAutoFit/>
          </a:bodyPr>
          <a:lstStyle/>
          <a:p>
            <a:r>
              <a:rPr lang="en-US" sz="1000" dirty="0"/>
              <a:t>Source: </a:t>
            </a:r>
            <a:r>
              <a:rPr lang="en-US" sz="1000" u="sng" dirty="0">
                <a:hlinkClick r:id="rId8"/>
              </a:rPr>
              <a:t>Johns Hopkins Medicine</a:t>
            </a:r>
            <a:endParaRPr lang="en-US" sz="1000" dirty="0"/>
          </a:p>
        </p:txBody>
      </p:sp>
      <p:sp>
        <p:nvSpPr>
          <p:cNvPr id="41" name="Title 1">
            <a:extLst>
              <a:ext uri="{FF2B5EF4-FFF2-40B4-BE49-F238E27FC236}">
                <a16:creationId xmlns:a16="http://schemas.microsoft.com/office/drawing/2014/main" id="{58FF42CE-C400-A74B-BD82-1422409BF250}"/>
              </a:ext>
            </a:extLst>
          </p:cNvPr>
          <p:cNvSpPr txBox="1">
            <a:spLocks/>
          </p:cNvSpPr>
          <p:nvPr/>
        </p:nvSpPr>
        <p:spPr>
          <a:xfrm>
            <a:off x="0" y="3595255"/>
            <a:ext cx="2660961" cy="350963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19900" dirty="0">
                <a:solidFill>
                  <a:schemeClr val="bg1">
                    <a:lumMod val="95000"/>
                  </a:schemeClr>
                </a:solidFill>
                <a:latin typeface="Akzidenz-Grotesk BQ Medium" charset="0"/>
                <a:ea typeface="Akzidenz-Grotesk BQ Medium" charset="0"/>
                <a:cs typeface="Akzidenz-Grotesk BQ Medium" charset="0"/>
              </a:rPr>
              <a:t>1</a:t>
            </a:r>
          </a:p>
        </p:txBody>
      </p:sp>
      <p:sp>
        <p:nvSpPr>
          <p:cNvPr id="42" name="Content Placeholder 2">
            <a:extLst>
              <a:ext uri="{FF2B5EF4-FFF2-40B4-BE49-F238E27FC236}">
                <a16:creationId xmlns:a16="http://schemas.microsoft.com/office/drawing/2014/main" id="{83C06DFD-C6F1-5246-8617-7BDA324C7372}"/>
              </a:ext>
            </a:extLst>
          </p:cNvPr>
          <p:cNvSpPr txBox="1">
            <a:spLocks/>
          </p:cNvSpPr>
          <p:nvPr/>
        </p:nvSpPr>
        <p:spPr>
          <a:xfrm>
            <a:off x="1892301" y="4906431"/>
            <a:ext cx="3003861" cy="8872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Tx/>
              <a:buNone/>
            </a:pPr>
            <a:r>
              <a:rPr lang="en-US" sz="2400" dirty="0">
                <a:latin typeface="Akzidenz-Grotesk BQ Light" charset="0"/>
                <a:ea typeface="Akzidenz-Grotesk BQ Light" charset="0"/>
                <a:cs typeface="Akzidenz-Grotesk BQ Light" charset="0"/>
              </a:rPr>
              <a:t>Hearing loss affects everyone </a:t>
            </a:r>
          </a:p>
        </p:txBody>
      </p:sp>
    </p:spTree>
    <p:extLst>
      <p:ext uri="{BB962C8B-B14F-4D97-AF65-F5344CB8AC3E}">
        <p14:creationId xmlns:p14="http://schemas.microsoft.com/office/powerpoint/2010/main" val="1969978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10"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par>
                                <p:cTn id="29" presetID="10" presetClass="entr" presetSubtype="0"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500"/>
                                        <p:tgtEl>
                                          <p:spTgt spid="21"/>
                                        </p:tgtEl>
                                      </p:cBhvr>
                                    </p:animEffect>
                                  </p:childTnLst>
                                </p:cTn>
                              </p:par>
                              <p:par>
                                <p:cTn id="32" presetID="10" presetClass="entr" presetSubtype="0" fill="hold"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par>
                                <p:cTn id="35" presetID="10" presetClass="entr" presetSubtype="0" fill="hold"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fade">
                                      <p:cBhvr>
                                        <p:cTn id="46" dur="500"/>
                                        <p:tgtEl>
                                          <p:spTgt spid="7"/>
                                        </p:tgtEl>
                                      </p:cBhvr>
                                    </p:animEffect>
                                  </p:childTnLst>
                                </p:cTn>
                              </p:par>
                              <p:par>
                                <p:cTn id="47" presetID="10" presetClass="entr" presetSubtype="0" fill="hold" nodeType="with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fade">
                                      <p:cBhvr>
                                        <p:cTn id="49" dur="500"/>
                                        <p:tgtEl>
                                          <p:spTgt spid="2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9"/>
                                        </p:tgtEl>
                                        <p:attrNameLst>
                                          <p:attrName>style.visibility</p:attrName>
                                        </p:attrNameLst>
                                      </p:cBhvr>
                                      <p:to>
                                        <p:strVal val="visible"/>
                                      </p:to>
                                    </p:set>
                                    <p:animEffect transition="in" filter="fade">
                                      <p:cBhvr>
                                        <p:cTn id="52" dur="500"/>
                                        <p:tgtEl>
                                          <p:spTgt spid="29"/>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childTnLst>
                                </p:cTn>
                              </p:par>
                              <p:par>
                                <p:cTn id="56" presetID="10" presetClass="entr" presetSubtype="0" fill="hold" nodeType="withEffect">
                                  <p:stCondLst>
                                    <p:cond delay="0"/>
                                  </p:stCondLst>
                                  <p:childTnLst>
                                    <p:set>
                                      <p:cBhvr>
                                        <p:cTn id="57" dur="1" fill="hold">
                                          <p:stCondLst>
                                            <p:cond delay="0"/>
                                          </p:stCondLst>
                                        </p:cTn>
                                        <p:tgtEl>
                                          <p:spTgt spid="9"/>
                                        </p:tgtEl>
                                        <p:attrNameLst>
                                          <p:attrName>style.visibility</p:attrName>
                                        </p:attrNameLst>
                                      </p:cBhvr>
                                      <p:to>
                                        <p:strVal val="visible"/>
                                      </p:to>
                                    </p:set>
                                    <p:animEffect transition="in" filter="fade">
                                      <p:cBhvr>
                                        <p:cTn id="58" dur="500"/>
                                        <p:tgtEl>
                                          <p:spTgt spid="9"/>
                                        </p:tgtEl>
                                      </p:cBhvr>
                                    </p:animEffect>
                                  </p:childTnLst>
                                </p:cTn>
                              </p:par>
                              <p:par>
                                <p:cTn id="59" presetID="10" presetClass="entr" presetSubtype="0" fill="hold" nodeType="withEffect">
                                  <p:stCondLst>
                                    <p:cond delay="0"/>
                                  </p:stCondLst>
                                  <p:childTnLst>
                                    <p:set>
                                      <p:cBhvr>
                                        <p:cTn id="60" dur="1" fill="hold">
                                          <p:stCondLst>
                                            <p:cond delay="0"/>
                                          </p:stCondLst>
                                        </p:cTn>
                                        <p:tgtEl>
                                          <p:spTgt spid="34"/>
                                        </p:tgtEl>
                                        <p:attrNameLst>
                                          <p:attrName>style.visibility</p:attrName>
                                        </p:attrNameLst>
                                      </p:cBhvr>
                                      <p:to>
                                        <p:strVal val="visible"/>
                                      </p:to>
                                    </p:set>
                                    <p:animEffect transition="in" filter="fade">
                                      <p:cBhvr>
                                        <p:cTn id="61" dur="500"/>
                                        <p:tgtEl>
                                          <p:spTgt spid="34"/>
                                        </p:tgtEl>
                                      </p:cBhvr>
                                    </p:animEffect>
                                  </p:childTnLst>
                                </p:cTn>
                              </p:par>
                              <p:par>
                                <p:cTn id="62" presetID="10" presetClass="entr" presetSubtype="0" fill="hold" nodeType="withEffect">
                                  <p:stCondLst>
                                    <p:cond delay="0"/>
                                  </p:stCondLst>
                                  <p:childTnLst>
                                    <p:set>
                                      <p:cBhvr>
                                        <p:cTn id="63" dur="1" fill="hold">
                                          <p:stCondLst>
                                            <p:cond delay="0"/>
                                          </p:stCondLst>
                                        </p:cTn>
                                        <p:tgtEl>
                                          <p:spTgt spid="35"/>
                                        </p:tgtEl>
                                        <p:attrNameLst>
                                          <p:attrName>style.visibility</p:attrName>
                                        </p:attrNameLst>
                                      </p:cBhvr>
                                      <p:to>
                                        <p:strVal val="visible"/>
                                      </p:to>
                                    </p:set>
                                    <p:animEffect transition="in" filter="fade">
                                      <p:cBhvr>
                                        <p:cTn id="64" dur="500"/>
                                        <p:tgtEl>
                                          <p:spTgt spid="35"/>
                                        </p:tgtEl>
                                      </p:cBhvr>
                                    </p:animEffect>
                                  </p:childTnLst>
                                </p:cTn>
                              </p:par>
                              <p:par>
                                <p:cTn id="65" presetID="10" presetClass="entr" presetSubtype="0" fill="hold" nodeType="withEffect">
                                  <p:stCondLst>
                                    <p:cond delay="0"/>
                                  </p:stCondLst>
                                  <p:childTnLst>
                                    <p:set>
                                      <p:cBhvr>
                                        <p:cTn id="66" dur="1" fill="hold">
                                          <p:stCondLst>
                                            <p:cond delay="0"/>
                                          </p:stCondLst>
                                        </p:cTn>
                                        <p:tgtEl>
                                          <p:spTgt spid="36"/>
                                        </p:tgtEl>
                                        <p:attrNameLst>
                                          <p:attrName>style.visibility</p:attrName>
                                        </p:attrNameLst>
                                      </p:cBhvr>
                                      <p:to>
                                        <p:strVal val="visible"/>
                                      </p:to>
                                    </p:set>
                                    <p:animEffect transition="in" filter="fade">
                                      <p:cBhvr>
                                        <p:cTn id="67" dur="500"/>
                                        <p:tgtEl>
                                          <p:spTgt spid="3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4" grpId="0"/>
      <p:bldP spid="25" grpId="0"/>
      <p:bldP spid="7" grpId="0"/>
      <p:bldP spid="29" grpId="0"/>
      <p:bldP spid="30" grpId="0"/>
      <p:bldP spid="4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D9A7E5-AB8F-FE44-A2D4-3E4B5536DFFE}"/>
              </a:ext>
            </a:extLst>
          </p:cNvPr>
          <p:cNvPicPr>
            <a:picLocks noChangeAspect="1"/>
          </p:cNvPicPr>
          <p:nvPr/>
        </p:nvPicPr>
        <p:blipFill>
          <a:blip r:embed="rId3">
            <a:alphaModFix amt="20000"/>
          </a:blip>
          <a:stretch>
            <a:fillRect/>
          </a:stretch>
        </p:blipFill>
        <p:spPr>
          <a:xfrm>
            <a:off x="1468962" y="437729"/>
            <a:ext cx="6080316" cy="6039781"/>
          </a:xfrm>
          <a:prstGeom prst="rect">
            <a:avLst/>
          </a:prstGeom>
        </p:spPr>
      </p:pic>
      <p:pic>
        <p:nvPicPr>
          <p:cNvPr id="4" name="Picture 3">
            <a:extLst>
              <a:ext uri="{FF2B5EF4-FFF2-40B4-BE49-F238E27FC236}">
                <a16:creationId xmlns:a16="http://schemas.microsoft.com/office/drawing/2014/main" id="{F3E50214-7B21-8B4E-BD6F-04D71B08EBA2}"/>
              </a:ext>
            </a:extLst>
          </p:cNvPr>
          <p:cNvPicPr>
            <a:picLocks noChangeAspect="1"/>
          </p:cNvPicPr>
          <p:nvPr/>
        </p:nvPicPr>
        <p:blipFill>
          <a:blip r:embed="rId4"/>
          <a:stretch>
            <a:fillRect/>
          </a:stretch>
        </p:blipFill>
        <p:spPr>
          <a:xfrm>
            <a:off x="1317921" y="2453439"/>
            <a:ext cx="312168" cy="802327"/>
          </a:xfrm>
          <a:prstGeom prst="rect">
            <a:avLst/>
          </a:prstGeom>
        </p:spPr>
      </p:pic>
      <p:sp>
        <p:nvSpPr>
          <p:cNvPr id="5" name="TextBox 4">
            <a:extLst>
              <a:ext uri="{FF2B5EF4-FFF2-40B4-BE49-F238E27FC236}">
                <a16:creationId xmlns:a16="http://schemas.microsoft.com/office/drawing/2014/main" id="{0FAA12BA-F495-F343-819A-BAD87048AF34}"/>
              </a:ext>
            </a:extLst>
          </p:cNvPr>
          <p:cNvSpPr txBox="1"/>
          <p:nvPr/>
        </p:nvSpPr>
        <p:spPr>
          <a:xfrm>
            <a:off x="1381032" y="1414436"/>
            <a:ext cx="1519385" cy="769441"/>
          </a:xfrm>
          <a:prstGeom prst="rect">
            <a:avLst/>
          </a:prstGeom>
          <a:noFill/>
        </p:spPr>
        <p:txBody>
          <a:bodyPr wrap="square" rtlCol="0">
            <a:spAutoFit/>
          </a:bodyPr>
          <a:lstStyle/>
          <a:p>
            <a:r>
              <a:rPr lang="en-US" sz="4400" b="1" dirty="0">
                <a:solidFill>
                  <a:schemeClr val="tx2"/>
                </a:solidFill>
              </a:rPr>
              <a:t>4 in 5</a:t>
            </a:r>
          </a:p>
        </p:txBody>
      </p:sp>
      <p:sp>
        <p:nvSpPr>
          <p:cNvPr id="6" name="Rectangle 5">
            <a:extLst>
              <a:ext uri="{FF2B5EF4-FFF2-40B4-BE49-F238E27FC236}">
                <a16:creationId xmlns:a16="http://schemas.microsoft.com/office/drawing/2014/main" id="{C4092763-B208-9146-85EC-4BC606795072}"/>
              </a:ext>
            </a:extLst>
          </p:cNvPr>
          <p:cNvSpPr/>
          <p:nvPr/>
        </p:nvSpPr>
        <p:spPr>
          <a:xfrm>
            <a:off x="399201" y="2050582"/>
            <a:ext cx="3654121" cy="369332"/>
          </a:xfrm>
          <a:prstGeom prst="rect">
            <a:avLst/>
          </a:prstGeom>
        </p:spPr>
        <p:txBody>
          <a:bodyPr wrap="square">
            <a:spAutoFit/>
          </a:bodyPr>
          <a:lstStyle/>
          <a:p>
            <a:pPr algn="ctr"/>
            <a:r>
              <a:rPr lang="en-US" b="1" dirty="0">
                <a:solidFill>
                  <a:schemeClr val="tx2"/>
                </a:solidFill>
              </a:rPr>
              <a:t>Live in a low-middle income country</a:t>
            </a:r>
          </a:p>
        </p:txBody>
      </p:sp>
      <p:pic>
        <p:nvPicPr>
          <p:cNvPr id="22" name="Picture 21">
            <a:extLst>
              <a:ext uri="{FF2B5EF4-FFF2-40B4-BE49-F238E27FC236}">
                <a16:creationId xmlns:a16="http://schemas.microsoft.com/office/drawing/2014/main" id="{857254C8-51B9-FB4E-8308-1A7ED051DF69}"/>
              </a:ext>
            </a:extLst>
          </p:cNvPr>
          <p:cNvPicPr>
            <a:picLocks noChangeAspect="1"/>
          </p:cNvPicPr>
          <p:nvPr/>
        </p:nvPicPr>
        <p:blipFill>
          <a:blip r:embed="rId5"/>
          <a:stretch>
            <a:fillRect/>
          </a:stretch>
        </p:blipFill>
        <p:spPr>
          <a:xfrm>
            <a:off x="2733324" y="4004574"/>
            <a:ext cx="195243" cy="501809"/>
          </a:xfrm>
          <a:prstGeom prst="rect">
            <a:avLst/>
          </a:prstGeom>
        </p:spPr>
      </p:pic>
      <p:pic>
        <p:nvPicPr>
          <p:cNvPr id="23" name="Picture 22">
            <a:extLst>
              <a:ext uri="{FF2B5EF4-FFF2-40B4-BE49-F238E27FC236}">
                <a16:creationId xmlns:a16="http://schemas.microsoft.com/office/drawing/2014/main" id="{0A9E3DC8-72CB-B143-97EC-210CBC95D640}"/>
              </a:ext>
            </a:extLst>
          </p:cNvPr>
          <p:cNvPicPr>
            <a:picLocks noChangeAspect="1"/>
          </p:cNvPicPr>
          <p:nvPr/>
        </p:nvPicPr>
        <p:blipFill>
          <a:blip r:embed="rId4"/>
          <a:stretch>
            <a:fillRect/>
          </a:stretch>
        </p:blipFill>
        <p:spPr>
          <a:xfrm>
            <a:off x="3087608" y="4006620"/>
            <a:ext cx="194677" cy="500355"/>
          </a:xfrm>
          <a:prstGeom prst="rect">
            <a:avLst/>
          </a:prstGeom>
        </p:spPr>
      </p:pic>
      <p:sp>
        <p:nvSpPr>
          <p:cNvPr id="24" name="TextBox 23">
            <a:extLst>
              <a:ext uri="{FF2B5EF4-FFF2-40B4-BE49-F238E27FC236}">
                <a16:creationId xmlns:a16="http://schemas.microsoft.com/office/drawing/2014/main" id="{2F83D9CF-116E-D84C-811B-49D7FCA6E68A}"/>
              </a:ext>
            </a:extLst>
          </p:cNvPr>
          <p:cNvSpPr txBox="1"/>
          <p:nvPr/>
        </p:nvSpPr>
        <p:spPr>
          <a:xfrm>
            <a:off x="3090745" y="3107582"/>
            <a:ext cx="2151774" cy="769441"/>
          </a:xfrm>
          <a:prstGeom prst="rect">
            <a:avLst/>
          </a:prstGeom>
          <a:noFill/>
        </p:spPr>
        <p:txBody>
          <a:bodyPr wrap="square" rtlCol="0">
            <a:spAutoFit/>
          </a:bodyPr>
          <a:lstStyle/>
          <a:p>
            <a:r>
              <a:rPr lang="en-US" sz="4400" b="1" dirty="0">
                <a:solidFill>
                  <a:schemeClr val="tx2"/>
                </a:solidFill>
              </a:rPr>
              <a:t>&lt; 1 in 40</a:t>
            </a:r>
          </a:p>
        </p:txBody>
      </p:sp>
      <p:sp>
        <p:nvSpPr>
          <p:cNvPr id="25" name="Rectangle 24">
            <a:extLst>
              <a:ext uri="{FF2B5EF4-FFF2-40B4-BE49-F238E27FC236}">
                <a16:creationId xmlns:a16="http://schemas.microsoft.com/office/drawing/2014/main" id="{0E79F472-5D30-B647-ADFF-FF212773557E}"/>
              </a:ext>
            </a:extLst>
          </p:cNvPr>
          <p:cNvSpPr/>
          <p:nvPr/>
        </p:nvSpPr>
        <p:spPr>
          <a:xfrm>
            <a:off x="2823907" y="3692357"/>
            <a:ext cx="3039001" cy="369332"/>
          </a:xfrm>
          <a:prstGeom prst="rect">
            <a:avLst/>
          </a:prstGeom>
        </p:spPr>
        <p:txBody>
          <a:bodyPr wrap="square">
            <a:spAutoFit/>
          </a:bodyPr>
          <a:lstStyle/>
          <a:p>
            <a:pPr algn="ctr"/>
            <a:r>
              <a:rPr lang="en-US" b="1" dirty="0">
                <a:solidFill>
                  <a:schemeClr val="tx2"/>
                </a:solidFill>
              </a:rPr>
              <a:t>Has access to hearing aids</a:t>
            </a:r>
          </a:p>
        </p:txBody>
      </p:sp>
      <p:sp>
        <p:nvSpPr>
          <p:cNvPr id="29" name="TextBox 28">
            <a:extLst>
              <a:ext uri="{FF2B5EF4-FFF2-40B4-BE49-F238E27FC236}">
                <a16:creationId xmlns:a16="http://schemas.microsoft.com/office/drawing/2014/main" id="{E6CBE4A4-F26F-F24C-8956-0AC9012ABBAE}"/>
              </a:ext>
            </a:extLst>
          </p:cNvPr>
          <p:cNvSpPr txBox="1"/>
          <p:nvPr/>
        </p:nvSpPr>
        <p:spPr>
          <a:xfrm>
            <a:off x="4890864" y="1358782"/>
            <a:ext cx="3066454" cy="769441"/>
          </a:xfrm>
          <a:prstGeom prst="rect">
            <a:avLst/>
          </a:prstGeom>
          <a:noFill/>
        </p:spPr>
        <p:txBody>
          <a:bodyPr wrap="square" rtlCol="0">
            <a:spAutoFit/>
          </a:bodyPr>
          <a:lstStyle/>
          <a:p>
            <a:r>
              <a:rPr lang="en-US" sz="4400" b="1" dirty="0">
                <a:solidFill>
                  <a:schemeClr val="tx2"/>
                </a:solidFill>
              </a:rPr>
              <a:t>$750 billion </a:t>
            </a:r>
          </a:p>
        </p:txBody>
      </p:sp>
      <p:sp>
        <p:nvSpPr>
          <p:cNvPr id="30" name="Rectangle 29">
            <a:extLst>
              <a:ext uri="{FF2B5EF4-FFF2-40B4-BE49-F238E27FC236}">
                <a16:creationId xmlns:a16="http://schemas.microsoft.com/office/drawing/2014/main" id="{38CACB5C-BF41-254F-B755-8B9532096606}"/>
              </a:ext>
            </a:extLst>
          </p:cNvPr>
          <p:cNvSpPr/>
          <p:nvPr/>
        </p:nvSpPr>
        <p:spPr>
          <a:xfrm>
            <a:off x="4716600" y="1929601"/>
            <a:ext cx="3240718" cy="646331"/>
          </a:xfrm>
          <a:prstGeom prst="rect">
            <a:avLst/>
          </a:prstGeom>
        </p:spPr>
        <p:txBody>
          <a:bodyPr wrap="square">
            <a:spAutoFit/>
          </a:bodyPr>
          <a:lstStyle/>
          <a:p>
            <a:pPr algn="ctr"/>
            <a:r>
              <a:rPr lang="en-US" b="1" dirty="0">
                <a:solidFill>
                  <a:schemeClr val="tx2"/>
                </a:solidFill>
              </a:rPr>
              <a:t>Is lost annually from unaddressed hearing loss</a:t>
            </a:r>
          </a:p>
        </p:txBody>
      </p:sp>
      <p:sp>
        <p:nvSpPr>
          <p:cNvPr id="40" name="TextBox 39">
            <a:extLst>
              <a:ext uri="{FF2B5EF4-FFF2-40B4-BE49-F238E27FC236}">
                <a16:creationId xmlns:a16="http://schemas.microsoft.com/office/drawing/2014/main" id="{D1A41B57-E448-AD41-8766-C3CD5B416060}"/>
              </a:ext>
            </a:extLst>
          </p:cNvPr>
          <p:cNvSpPr txBox="1"/>
          <p:nvPr/>
        </p:nvSpPr>
        <p:spPr>
          <a:xfrm>
            <a:off x="10191536" y="6493353"/>
            <a:ext cx="4000928" cy="246221"/>
          </a:xfrm>
          <a:prstGeom prst="rect">
            <a:avLst/>
          </a:prstGeom>
          <a:noFill/>
        </p:spPr>
        <p:txBody>
          <a:bodyPr wrap="square" rtlCol="0">
            <a:spAutoFit/>
          </a:bodyPr>
          <a:lstStyle/>
          <a:p>
            <a:r>
              <a:rPr lang="en-US" sz="1000" dirty="0"/>
              <a:t>Source: World Health Org (WHO)</a:t>
            </a:r>
          </a:p>
        </p:txBody>
      </p:sp>
      <p:sp>
        <p:nvSpPr>
          <p:cNvPr id="27" name="Title 1">
            <a:extLst>
              <a:ext uri="{FF2B5EF4-FFF2-40B4-BE49-F238E27FC236}">
                <a16:creationId xmlns:a16="http://schemas.microsoft.com/office/drawing/2014/main" id="{C6EBEB74-4458-CB4A-8CC2-CC7F54FC1C50}"/>
              </a:ext>
            </a:extLst>
          </p:cNvPr>
          <p:cNvSpPr txBox="1">
            <a:spLocks/>
          </p:cNvSpPr>
          <p:nvPr/>
        </p:nvSpPr>
        <p:spPr>
          <a:xfrm>
            <a:off x="7445994" y="3631416"/>
            <a:ext cx="1423393" cy="350963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18000" dirty="0">
                <a:solidFill>
                  <a:schemeClr val="bg1">
                    <a:lumMod val="95000"/>
                  </a:schemeClr>
                </a:solidFill>
                <a:latin typeface="Akzidenz-Grotesk BQ Medium" charset="0"/>
                <a:ea typeface="Akzidenz-Grotesk BQ Medium" charset="0"/>
                <a:cs typeface="Akzidenz-Grotesk BQ Medium" charset="0"/>
              </a:rPr>
              <a:t>2</a:t>
            </a:r>
          </a:p>
        </p:txBody>
      </p:sp>
      <p:sp>
        <p:nvSpPr>
          <p:cNvPr id="31" name="Content Placeholder 2">
            <a:extLst>
              <a:ext uri="{FF2B5EF4-FFF2-40B4-BE49-F238E27FC236}">
                <a16:creationId xmlns:a16="http://schemas.microsoft.com/office/drawing/2014/main" id="{DE861FF6-647B-DB48-AB41-41BE74A5965A}"/>
              </a:ext>
            </a:extLst>
          </p:cNvPr>
          <p:cNvSpPr txBox="1">
            <a:spLocks/>
          </p:cNvSpPr>
          <p:nvPr/>
        </p:nvSpPr>
        <p:spPr>
          <a:xfrm>
            <a:off x="8113427" y="4906431"/>
            <a:ext cx="3105461" cy="11724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FontTx/>
              <a:buNone/>
            </a:pPr>
            <a:r>
              <a:rPr lang="en-US" sz="2400" dirty="0">
                <a:latin typeface="Akzidenz-Grotesk BQ Light" charset="0"/>
                <a:ea typeface="Akzidenz-Grotesk BQ Light" charset="0"/>
                <a:cs typeface="Akzidenz-Grotesk BQ Light" charset="0"/>
              </a:rPr>
              <a:t>They’re often too expensive to afford</a:t>
            </a:r>
          </a:p>
        </p:txBody>
      </p:sp>
      <p:pic>
        <p:nvPicPr>
          <p:cNvPr id="8" name="Picture 7">
            <a:extLst>
              <a:ext uri="{FF2B5EF4-FFF2-40B4-BE49-F238E27FC236}">
                <a16:creationId xmlns:a16="http://schemas.microsoft.com/office/drawing/2014/main" id="{B361BCB5-B64D-4F4A-B533-C9201CF2EEC4}"/>
              </a:ext>
            </a:extLst>
          </p:cNvPr>
          <p:cNvPicPr>
            <a:picLocks noChangeAspect="1"/>
          </p:cNvPicPr>
          <p:nvPr/>
        </p:nvPicPr>
        <p:blipFill>
          <a:blip r:embed="rId6"/>
          <a:stretch>
            <a:fillRect/>
          </a:stretch>
        </p:blipFill>
        <p:spPr>
          <a:xfrm>
            <a:off x="2723355" y="2441562"/>
            <a:ext cx="384734" cy="802327"/>
          </a:xfrm>
          <a:prstGeom prst="rect">
            <a:avLst/>
          </a:prstGeom>
        </p:spPr>
      </p:pic>
      <p:pic>
        <p:nvPicPr>
          <p:cNvPr id="32" name="Picture 31">
            <a:extLst>
              <a:ext uri="{FF2B5EF4-FFF2-40B4-BE49-F238E27FC236}">
                <a16:creationId xmlns:a16="http://schemas.microsoft.com/office/drawing/2014/main" id="{B44AF96E-FBD1-5641-ABD4-CB83532EBAC5}"/>
              </a:ext>
            </a:extLst>
          </p:cNvPr>
          <p:cNvPicPr>
            <a:picLocks noChangeAspect="1"/>
          </p:cNvPicPr>
          <p:nvPr/>
        </p:nvPicPr>
        <p:blipFill>
          <a:blip r:embed="rId4"/>
          <a:stretch>
            <a:fillRect/>
          </a:stretch>
        </p:blipFill>
        <p:spPr>
          <a:xfrm>
            <a:off x="2013428" y="2441563"/>
            <a:ext cx="312168" cy="802327"/>
          </a:xfrm>
          <a:prstGeom prst="rect">
            <a:avLst/>
          </a:prstGeom>
        </p:spPr>
      </p:pic>
      <p:pic>
        <p:nvPicPr>
          <p:cNvPr id="33" name="Picture 32">
            <a:extLst>
              <a:ext uri="{FF2B5EF4-FFF2-40B4-BE49-F238E27FC236}">
                <a16:creationId xmlns:a16="http://schemas.microsoft.com/office/drawing/2014/main" id="{944C5C0A-0687-BA48-A666-B93DA5D9E45C}"/>
              </a:ext>
            </a:extLst>
          </p:cNvPr>
          <p:cNvPicPr>
            <a:picLocks noChangeAspect="1"/>
          </p:cNvPicPr>
          <p:nvPr/>
        </p:nvPicPr>
        <p:blipFill>
          <a:blip r:embed="rId4"/>
          <a:stretch>
            <a:fillRect/>
          </a:stretch>
        </p:blipFill>
        <p:spPr>
          <a:xfrm>
            <a:off x="2365377" y="2441563"/>
            <a:ext cx="312168" cy="802327"/>
          </a:xfrm>
          <a:prstGeom prst="rect">
            <a:avLst/>
          </a:prstGeom>
        </p:spPr>
      </p:pic>
      <p:pic>
        <p:nvPicPr>
          <p:cNvPr id="37" name="Picture 36">
            <a:extLst>
              <a:ext uri="{FF2B5EF4-FFF2-40B4-BE49-F238E27FC236}">
                <a16:creationId xmlns:a16="http://schemas.microsoft.com/office/drawing/2014/main" id="{8FC56419-0D27-C244-B56E-AF404DC29814}"/>
              </a:ext>
            </a:extLst>
          </p:cNvPr>
          <p:cNvPicPr>
            <a:picLocks noChangeAspect="1"/>
          </p:cNvPicPr>
          <p:nvPr/>
        </p:nvPicPr>
        <p:blipFill>
          <a:blip r:embed="rId4"/>
          <a:stretch>
            <a:fillRect/>
          </a:stretch>
        </p:blipFill>
        <p:spPr>
          <a:xfrm>
            <a:off x="1682220" y="2453439"/>
            <a:ext cx="312168" cy="802327"/>
          </a:xfrm>
          <a:prstGeom prst="rect">
            <a:avLst/>
          </a:prstGeom>
        </p:spPr>
      </p:pic>
      <p:pic>
        <p:nvPicPr>
          <p:cNvPr id="38" name="Picture 37">
            <a:extLst>
              <a:ext uri="{FF2B5EF4-FFF2-40B4-BE49-F238E27FC236}">
                <a16:creationId xmlns:a16="http://schemas.microsoft.com/office/drawing/2014/main" id="{76FCB88A-8FE8-CB46-B34C-DB108646B32A}"/>
              </a:ext>
            </a:extLst>
          </p:cNvPr>
          <p:cNvPicPr>
            <a:picLocks noChangeAspect="1"/>
          </p:cNvPicPr>
          <p:nvPr/>
        </p:nvPicPr>
        <p:blipFill>
          <a:blip r:embed="rId4"/>
          <a:stretch>
            <a:fillRect/>
          </a:stretch>
        </p:blipFill>
        <p:spPr>
          <a:xfrm>
            <a:off x="3441096" y="4004574"/>
            <a:ext cx="194677" cy="500355"/>
          </a:xfrm>
          <a:prstGeom prst="rect">
            <a:avLst/>
          </a:prstGeom>
        </p:spPr>
      </p:pic>
      <p:pic>
        <p:nvPicPr>
          <p:cNvPr id="43" name="Picture 42">
            <a:extLst>
              <a:ext uri="{FF2B5EF4-FFF2-40B4-BE49-F238E27FC236}">
                <a16:creationId xmlns:a16="http://schemas.microsoft.com/office/drawing/2014/main" id="{D8D658F2-ED29-7641-A77A-6C69FB120B0B}"/>
              </a:ext>
            </a:extLst>
          </p:cNvPr>
          <p:cNvPicPr>
            <a:picLocks noChangeAspect="1"/>
          </p:cNvPicPr>
          <p:nvPr/>
        </p:nvPicPr>
        <p:blipFill>
          <a:blip r:embed="rId4"/>
          <a:stretch>
            <a:fillRect/>
          </a:stretch>
        </p:blipFill>
        <p:spPr>
          <a:xfrm>
            <a:off x="3771883" y="4000326"/>
            <a:ext cx="194677" cy="500355"/>
          </a:xfrm>
          <a:prstGeom prst="rect">
            <a:avLst/>
          </a:prstGeom>
        </p:spPr>
      </p:pic>
      <p:pic>
        <p:nvPicPr>
          <p:cNvPr id="44" name="Picture 43">
            <a:extLst>
              <a:ext uri="{FF2B5EF4-FFF2-40B4-BE49-F238E27FC236}">
                <a16:creationId xmlns:a16="http://schemas.microsoft.com/office/drawing/2014/main" id="{3B5C580A-E9BE-F34F-93A7-BE36E347C371}"/>
              </a:ext>
            </a:extLst>
          </p:cNvPr>
          <p:cNvPicPr>
            <a:picLocks noChangeAspect="1"/>
          </p:cNvPicPr>
          <p:nvPr/>
        </p:nvPicPr>
        <p:blipFill>
          <a:blip r:embed="rId4"/>
          <a:stretch>
            <a:fillRect/>
          </a:stretch>
        </p:blipFill>
        <p:spPr>
          <a:xfrm>
            <a:off x="4090785" y="4009044"/>
            <a:ext cx="194677" cy="500355"/>
          </a:xfrm>
          <a:prstGeom prst="rect">
            <a:avLst/>
          </a:prstGeom>
        </p:spPr>
      </p:pic>
      <p:pic>
        <p:nvPicPr>
          <p:cNvPr id="45" name="Picture 44">
            <a:extLst>
              <a:ext uri="{FF2B5EF4-FFF2-40B4-BE49-F238E27FC236}">
                <a16:creationId xmlns:a16="http://schemas.microsoft.com/office/drawing/2014/main" id="{6F409677-D594-8E42-B69B-6E8A3FE7F7ED}"/>
              </a:ext>
            </a:extLst>
          </p:cNvPr>
          <p:cNvPicPr>
            <a:picLocks noChangeAspect="1"/>
          </p:cNvPicPr>
          <p:nvPr/>
        </p:nvPicPr>
        <p:blipFill>
          <a:blip r:embed="rId4"/>
          <a:stretch>
            <a:fillRect/>
          </a:stretch>
        </p:blipFill>
        <p:spPr>
          <a:xfrm>
            <a:off x="4408810" y="4000325"/>
            <a:ext cx="194677" cy="500355"/>
          </a:xfrm>
          <a:prstGeom prst="rect">
            <a:avLst/>
          </a:prstGeom>
        </p:spPr>
      </p:pic>
      <p:pic>
        <p:nvPicPr>
          <p:cNvPr id="46" name="Picture 45">
            <a:extLst>
              <a:ext uri="{FF2B5EF4-FFF2-40B4-BE49-F238E27FC236}">
                <a16:creationId xmlns:a16="http://schemas.microsoft.com/office/drawing/2014/main" id="{6D290050-4E49-7D42-9CB4-11D84F961AAD}"/>
              </a:ext>
            </a:extLst>
          </p:cNvPr>
          <p:cNvPicPr>
            <a:picLocks noChangeAspect="1"/>
          </p:cNvPicPr>
          <p:nvPr/>
        </p:nvPicPr>
        <p:blipFill>
          <a:blip r:embed="rId4"/>
          <a:stretch>
            <a:fillRect/>
          </a:stretch>
        </p:blipFill>
        <p:spPr>
          <a:xfrm>
            <a:off x="4736116" y="4000324"/>
            <a:ext cx="194677" cy="500355"/>
          </a:xfrm>
          <a:prstGeom prst="rect">
            <a:avLst/>
          </a:prstGeom>
        </p:spPr>
      </p:pic>
      <p:pic>
        <p:nvPicPr>
          <p:cNvPr id="47" name="Picture 46">
            <a:extLst>
              <a:ext uri="{FF2B5EF4-FFF2-40B4-BE49-F238E27FC236}">
                <a16:creationId xmlns:a16="http://schemas.microsoft.com/office/drawing/2014/main" id="{BDB31B73-90A4-354B-9B66-81137088433F}"/>
              </a:ext>
            </a:extLst>
          </p:cNvPr>
          <p:cNvPicPr>
            <a:picLocks noChangeAspect="1"/>
          </p:cNvPicPr>
          <p:nvPr/>
        </p:nvPicPr>
        <p:blipFill>
          <a:blip r:embed="rId4"/>
          <a:stretch>
            <a:fillRect/>
          </a:stretch>
        </p:blipFill>
        <p:spPr>
          <a:xfrm>
            <a:off x="5083621" y="4000323"/>
            <a:ext cx="194677" cy="500355"/>
          </a:xfrm>
          <a:prstGeom prst="rect">
            <a:avLst/>
          </a:prstGeom>
        </p:spPr>
      </p:pic>
      <p:pic>
        <p:nvPicPr>
          <p:cNvPr id="48" name="Picture 47">
            <a:extLst>
              <a:ext uri="{FF2B5EF4-FFF2-40B4-BE49-F238E27FC236}">
                <a16:creationId xmlns:a16="http://schemas.microsoft.com/office/drawing/2014/main" id="{03C95507-A3D8-2549-9813-A492AE5774FF}"/>
              </a:ext>
            </a:extLst>
          </p:cNvPr>
          <p:cNvPicPr>
            <a:picLocks noChangeAspect="1"/>
          </p:cNvPicPr>
          <p:nvPr/>
        </p:nvPicPr>
        <p:blipFill>
          <a:blip r:embed="rId4"/>
          <a:stretch>
            <a:fillRect/>
          </a:stretch>
        </p:blipFill>
        <p:spPr>
          <a:xfrm>
            <a:off x="5427322" y="4000322"/>
            <a:ext cx="194677" cy="500355"/>
          </a:xfrm>
          <a:prstGeom prst="rect">
            <a:avLst/>
          </a:prstGeom>
        </p:spPr>
      </p:pic>
      <p:pic>
        <p:nvPicPr>
          <p:cNvPr id="49" name="Picture 48">
            <a:extLst>
              <a:ext uri="{FF2B5EF4-FFF2-40B4-BE49-F238E27FC236}">
                <a16:creationId xmlns:a16="http://schemas.microsoft.com/office/drawing/2014/main" id="{D217CD8C-4364-B441-BCDC-C4D464894FAE}"/>
              </a:ext>
            </a:extLst>
          </p:cNvPr>
          <p:cNvPicPr>
            <a:picLocks noChangeAspect="1"/>
          </p:cNvPicPr>
          <p:nvPr/>
        </p:nvPicPr>
        <p:blipFill>
          <a:blip r:embed="rId4"/>
          <a:stretch>
            <a:fillRect/>
          </a:stretch>
        </p:blipFill>
        <p:spPr>
          <a:xfrm>
            <a:off x="5758432" y="4013578"/>
            <a:ext cx="194677" cy="500355"/>
          </a:xfrm>
          <a:prstGeom prst="rect">
            <a:avLst/>
          </a:prstGeom>
        </p:spPr>
      </p:pic>
      <p:pic>
        <p:nvPicPr>
          <p:cNvPr id="60" name="Picture 59">
            <a:extLst>
              <a:ext uri="{FF2B5EF4-FFF2-40B4-BE49-F238E27FC236}">
                <a16:creationId xmlns:a16="http://schemas.microsoft.com/office/drawing/2014/main" id="{BA749D7D-94FE-5948-AA0E-3E5A15A1E604}"/>
              </a:ext>
            </a:extLst>
          </p:cNvPr>
          <p:cNvPicPr>
            <a:picLocks noChangeAspect="1"/>
          </p:cNvPicPr>
          <p:nvPr/>
        </p:nvPicPr>
        <p:blipFill>
          <a:blip r:embed="rId4"/>
          <a:stretch>
            <a:fillRect/>
          </a:stretch>
        </p:blipFill>
        <p:spPr>
          <a:xfrm>
            <a:off x="3074004" y="5109203"/>
            <a:ext cx="194677" cy="500355"/>
          </a:xfrm>
          <a:prstGeom prst="rect">
            <a:avLst/>
          </a:prstGeom>
        </p:spPr>
      </p:pic>
      <p:pic>
        <p:nvPicPr>
          <p:cNvPr id="61" name="Picture 60">
            <a:extLst>
              <a:ext uri="{FF2B5EF4-FFF2-40B4-BE49-F238E27FC236}">
                <a16:creationId xmlns:a16="http://schemas.microsoft.com/office/drawing/2014/main" id="{D9183218-271B-D941-972F-37B9B9F40E33}"/>
              </a:ext>
            </a:extLst>
          </p:cNvPr>
          <p:cNvPicPr>
            <a:picLocks noChangeAspect="1"/>
          </p:cNvPicPr>
          <p:nvPr/>
        </p:nvPicPr>
        <p:blipFill>
          <a:blip r:embed="rId4"/>
          <a:stretch>
            <a:fillRect/>
          </a:stretch>
        </p:blipFill>
        <p:spPr>
          <a:xfrm>
            <a:off x="3441096" y="5113100"/>
            <a:ext cx="194677" cy="500355"/>
          </a:xfrm>
          <a:prstGeom prst="rect">
            <a:avLst/>
          </a:prstGeom>
        </p:spPr>
      </p:pic>
      <p:pic>
        <p:nvPicPr>
          <p:cNvPr id="62" name="Picture 61">
            <a:extLst>
              <a:ext uri="{FF2B5EF4-FFF2-40B4-BE49-F238E27FC236}">
                <a16:creationId xmlns:a16="http://schemas.microsoft.com/office/drawing/2014/main" id="{278E0C17-2BFE-5845-86FC-B18054ECD862}"/>
              </a:ext>
            </a:extLst>
          </p:cNvPr>
          <p:cNvPicPr>
            <a:picLocks noChangeAspect="1"/>
          </p:cNvPicPr>
          <p:nvPr/>
        </p:nvPicPr>
        <p:blipFill>
          <a:blip r:embed="rId4"/>
          <a:stretch>
            <a:fillRect/>
          </a:stretch>
        </p:blipFill>
        <p:spPr>
          <a:xfrm>
            <a:off x="3771883" y="5114060"/>
            <a:ext cx="194677" cy="500355"/>
          </a:xfrm>
          <a:prstGeom prst="rect">
            <a:avLst/>
          </a:prstGeom>
        </p:spPr>
      </p:pic>
      <p:pic>
        <p:nvPicPr>
          <p:cNvPr id="63" name="Picture 62">
            <a:extLst>
              <a:ext uri="{FF2B5EF4-FFF2-40B4-BE49-F238E27FC236}">
                <a16:creationId xmlns:a16="http://schemas.microsoft.com/office/drawing/2014/main" id="{53E143E8-E952-2841-BCE7-DF6E1CC8AD8C}"/>
              </a:ext>
            </a:extLst>
          </p:cNvPr>
          <p:cNvPicPr>
            <a:picLocks noChangeAspect="1"/>
          </p:cNvPicPr>
          <p:nvPr/>
        </p:nvPicPr>
        <p:blipFill>
          <a:blip r:embed="rId4"/>
          <a:stretch>
            <a:fillRect/>
          </a:stretch>
        </p:blipFill>
        <p:spPr>
          <a:xfrm>
            <a:off x="4088606" y="5109928"/>
            <a:ext cx="194677" cy="500355"/>
          </a:xfrm>
          <a:prstGeom prst="rect">
            <a:avLst/>
          </a:prstGeom>
        </p:spPr>
      </p:pic>
      <p:pic>
        <p:nvPicPr>
          <p:cNvPr id="64" name="Picture 63">
            <a:extLst>
              <a:ext uri="{FF2B5EF4-FFF2-40B4-BE49-F238E27FC236}">
                <a16:creationId xmlns:a16="http://schemas.microsoft.com/office/drawing/2014/main" id="{1FF6E892-56C0-4D40-A99A-DA93112F8E30}"/>
              </a:ext>
            </a:extLst>
          </p:cNvPr>
          <p:cNvPicPr>
            <a:picLocks noChangeAspect="1"/>
          </p:cNvPicPr>
          <p:nvPr/>
        </p:nvPicPr>
        <p:blipFill>
          <a:blip r:embed="rId4"/>
          <a:stretch>
            <a:fillRect/>
          </a:stretch>
        </p:blipFill>
        <p:spPr>
          <a:xfrm>
            <a:off x="4408809" y="5109203"/>
            <a:ext cx="194677" cy="500355"/>
          </a:xfrm>
          <a:prstGeom prst="rect">
            <a:avLst/>
          </a:prstGeom>
        </p:spPr>
      </p:pic>
      <p:pic>
        <p:nvPicPr>
          <p:cNvPr id="65" name="Picture 64">
            <a:extLst>
              <a:ext uri="{FF2B5EF4-FFF2-40B4-BE49-F238E27FC236}">
                <a16:creationId xmlns:a16="http://schemas.microsoft.com/office/drawing/2014/main" id="{85BE7D7A-CAE9-0441-ACD0-07DDE5242A06}"/>
              </a:ext>
            </a:extLst>
          </p:cNvPr>
          <p:cNvPicPr>
            <a:picLocks noChangeAspect="1"/>
          </p:cNvPicPr>
          <p:nvPr/>
        </p:nvPicPr>
        <p:blipFill>
          <a:blip r:embed="rId4"/>
          <a:stretch>
            <a:fillRect/>
          </a:stretch>
        </p:blipFill>
        <p:spPr>
          <a:xfrm>
            <a:off x="4736116" y="5109203"/>
            <a:ext cx="194677" cy="500355"/>
          </a:xfrm>
          <a:prstGeom prst="rect">
            <a:avLst/>
          </a:prstGeom>
        </p:spPr>
      </p:pic>
      <p:pic>
        <p:nvPicPr>
          <p:cNvPr id="66" name="Picture 65">
            <a:extLst>
              <a:ext uri="{FF2B5EF4-FFF2-40B4-BE49-F238E27FC236}">
                <a16:creationId xmlns:a16="http://schemas.microsoft.com/office/drawing/2014/main" id="{0306E1D5-9AE9-2A4A-B28C-A138679B0FA9}"/>
              </a:ext>
            </a:extLst>
          </p:cNvPr>
          <p:cNvPicPr>
            <a:picLocks noChangeAspect="1"/>
          </p:cNvPicPr>
          <p:nvPr/>
        </p:nvPicPr>
        <p:blipFill>
          <a:blip r:embed="rId4"/>
          <a:stretch>
            <a:fillRect/>
          </a:stretch>
        </p:blipFill>
        <p:spPr>
          <a:xfrm>
            <a:off x="5083621" y="5113100"/>
            <a:ext cx="194677" cy="500355"/>
          </a:xfrm>
          <a:prstGeom prst="rect">
            <a:avLst/>
          </a:prstGeom>
        </p:spPr>
      </p:pic>
      <p:pic>
        <p:nvPicPr>
          <p:cNvPr id="67" name="Picture 66">
            <a:extLst>
              <a:ext uri="{FF2B5EF4-FFF2-40B4-BE49-F238E27FC236}">
                <a16:creationId xmlns:a16="http://schemas.microsoft.com/office/drawing/2014/main" id="{6437F3EC-422F-734E-93B5-168149FDA611}"/>
              </a:ext>
            </a:extLst>
          </p:cNvPr>
          <p:cNvPicPr>
            <a:picLocks noChangeAspect="1"/>
          </p:cNvPicPr>
          <p:nvPr/>
        </p:nvPicPr>
        <p:blipFill>
          <a:blip r:embed="rId4"/>
          <a:stretch>
            <a:fillRect/>
          </a:stretch>
        </p:blipFill>
        <p:spPr>
          <a:xfrm>
            <a:off x="5427322" y="5109203"/>
            <a:ext cx="194677" cy="500355"/>
          </a:xfrm>
          <a:prstGeom prst="rect">
            <a:avLst/>
          </a:prstGeom>
        </p:spPr>
      </p:pic>
      <p:pic>
        <p:nvPicPr>
          <p:cNvPr id="68" name="Picture 67">
            <a:extLst>
              <a:ext uri="{FF2B5EF4-FFF2-40B4-BE49-F238E27FC236}">
                <a16:creationId xmlns:a16="http://schemas.microsoft.com/office/drawing/2014/main" id="{ECE793AE-633E-ED45-AEC7-5FAD60B54EC1}"/>
              </a:ext>
            </a:extLst>
          </p:cNvPr>
          <p:cNvPicPr>
            <a:picLocks noChangeAspect="1"/>
          </p:cNvPicPr>
          <p:nvPr/>
        </p:nvPicPr>
        <p:blipFill>
          <a:blip r:embed="rId4"/>
          <a:stretch>
            <a:fillRect/>
          </a:stretch>
        </p:blipFill>
        <p:spPr>
          <a:xfrm>
            <a:off x="5758432" y="5111835"/>
            <a:ext cx="194677" cy="500355"/>
          </a:xfrm>
          <a:prstGeom prst="rect">
            <a:avLst/>
          </a:prstGeom>
        </p:spPr>
      </p:pic>
      <p:pic>
        <p:nvPicPr>
          <p:cNvPr id="69" name="Picture 68">
            <a:extLst>
              <a:ext uri="{FF2B5EF4-FFF2-40B4-BE49-F238E27FC236}">
                <a16:creationId xmlns:a16="http://schemas.microsoft.com/office/drawing/2014/main" id="{4B88E38A-B675-124B-BF6C-10363D8150CA}"/>
              </a:ext>
            </a:extLst>
          </p:cNvPr>
          <p:cNvPicPr>
            <a:picLocks noChangeAspect="1"/>
          </p:cNvPicPr>
          <p:nvPr/>
        </p:nvPicPr>
        <p:blipFill>
          <a:blip r:embed="rId4"/>
          <a:stretch>
            <a:fillRect/>
          </a:stretch>
        </p:blipFill>
        <p:spPr>
          <a:xfrm>
            <a:off x="2743907" y="5109203"/>
            <a:ext cx="194677" cy="500355"/>
          </a:xfrm>
          <a:prstGeom prst="rect">
            <a:avLst/>
          </a:prstGeom>
        </p:spPr>
      </p:pic>
      <p:pic>
        <p:nvPicPr>
          <p:cNvPr id="90" name="Picture 89">
            <a:extLst>
              <a:ext uri="{FF2B5EF4-FFF2-40B4-BE49-F238E27FC236}">
                <a16:creationId xmlns:a16="http://schemas.microsoft.com/office/drawing/2014/main" id="{43F08AA6-E64C-CA48-AE73-DBAB4B48990F}"/>
              </a:ext>
            </a:extLst>
          </p:cNvPr>
          <p:cNvPicPr>
            <a:picLocks noChangeAspect="1"/>
          </p:cNvPicPr>
          <p:nvPr/>
        </p:nvPicPr>
        <p:blipFill>
          <a:blip r:embed="rId4"/>
          <a:stretch>
            <a:fillRect/>
          </a:stretch>
        </p:blipFill>
        <p:spPr>
          <a:xfrm>
            <a:off x="3074004" y="4559626"/>
            <a:ext cx="194677" cy="500355"/>
          </a:xfrm>
          <a:prstGeom prst="rect">
            <a:avLst/>
          </a:prstGeom>
        </p:spPr>
      </p:pic>
      <p:pic>
        <p:nvPicPr>
          <p:cNvPr id="91" name="Picture 90">
            <a:extLst>
              <a:ext uri="{FF2B5EF4-FFF2-40B4-BE49-F238E27FC236}">
                <a16:creationId xmlns:a16="http://schemas.microsoft.com/office/drawing/2014/main" id="{AA7589B6-9118-104C-905C-3B68329F6256}"/>
              </a:ext>
            </a:extLst>
          </p:cNvPr>
          <p:cNvPicPr>
            <a:picLocks noChangeAspect="1"/>
          </p:cNvPicPr>
          <p:nvPr/>
        </p:nvPicPr>
        <p:blipFill>
          <a:blip r:embed="rId4"/>
          <a:stretch>
            <a:fillRect/>
          </a:stretch>
        </p:blipFill>
        <p:spPr>
          <a:xfrm>
            <a:off x="3441096" y="4563523"/>
            <a:ext cx="194677" cy="500355"/>
          </a:xfrm>
          <a:prstGeom prst="rect">
            <a:avLst/>
          </a:prstGeom>
        </p:spPr>
      </p:pic>
      <p:pic>
        <p:nvPicPr>
          <p:cNvPr id="92" name="Picture 91">
            <a:extLst>
              <a:ext uri="{FF2B5EF4-FFF2-40B4-BE49-F238E27FC236}">
                <a16:creationId xmlns:a16="http://schemas.microsoft.com/office/drawing/2014/main" id="{69F39D75-6613-1944-98D2-F7141472FB33}"/>
              </a:ext>
            </a:extLst>
          </p:cNvPr>
          <p:cNvPicPr>
            <a:picLocks noChangeAspect="1"/>
          </p:cNvPicPr>
          <p:nvPr/>
        </p:nvPicPr>
        <p:blipFill>
          <a:blip r:embed="rId4"/>
          <a:stretch>
            <a:fillRect/>
          </a:stretch>
        </p:blipFill>
        <p:spPr>
          <a:xfrm>
            <a:off x="3771883" y="4564483"/>
            <a:ext cx="194677" cy="500355"/>
          </a:xfrm>
          <a:prstGeom prst="rect">
            <a:avLst/>
          </a:prstGeom>
        </p:spPr>
      </p:pic>
      <p:pic>
        <p:nvPicPr>
          <p:cNvPr id="93" name="Picture 92">
            <a:extLst>
              <a:ext uri="{FF2B5EF4-FFF2-40B4-BE49-F238E27FC236}">
                <a16:creationId xmlns:a16="http://schemas.microsoft.com/office/drawing/2014/main" id="{53113A93-61D4-9F4F-A1D8-6F842838B213}"/>
              </a:ext>
            </a:extLst>
          </p:cNvPr>
          <p:cNvPicPr>
            <a:picLocks noChangeAspect="1"/>
          </p:cNvPicPr>
          <p:nvPr/>
        </p:nvPicPr>
        <p:blipFill>
          <a:blip r:embed="rId4"/>
          <a:stretch>
            <a:fillRect/>
          </a:stretch>
        </p:blipFill>
        <p:spPr>
          <a:xfrm>
            <a:off x="4088606" y="4560351"/>
            <a:ext cx="194677" cy="500355"/>
          </a:xfrm>
          <a:prstGeom prst="rect">
            <a:avLst/>
          </a:prstGeom>
        </p:spPr>
      </p:pic>
      <p:pic>
        <p:nvPicPr>
          <p:cNvPr id="94" name="Picture 93">
            <a:extLst>
              <a:ext uri="{FF2B5EF4-FFF2-40B4-BE49-F238E27FC236}">
                <a16:creationId xmlns:a16="http://schemas.microsoft.com/office/drawing/2014/main" id="{8692D8E0-4600-7545-B510-C16A24BDF289}"/>
              </a:ext>
            </a:extLst>
          </p:cNvPr>
          <p:cNvPicPr>
            <a:picLocks noChangeAspect="1"/>
          </p:cNvPicPr>
          <p:nvPr/>
        </p:nvPicPr>
        <p:blipFill>
          <a:blip r:embed="rId4"/>
          <a:stretch>
            <a:fillRect/>
          </a:stretch>
        </p:blipFill>
        <p:spPr>
          <a:xfrm>
            <a:off x="4408809" y="4559626"/>
            <a:ext cx="194677" cy="500355"/>
          </a:xfrm>
          <a:prstGeom prst="rect">
            <a:avLst/>
          </a:prstGeom>
        </p:spPr>
      </p:pic>
      <p:pic>
        <p:nvPicPr>
          <p:cNvPr id="95" name="Picture 94">
            <a:extLst>
              <a:ext uri="{FF2B5EF4-FFF2-40B4-BE49-F238E27FC236}">
                <a16:creationId xmlns:a16="http://schemas.microsoft.com/office/drawing/2014/main" id="{A6F4AAAE-F5A4-E649-87EF-3777694E24E9}"/>
              </a:ext>
            </a:extLst>
          </p:cNvPr>
          <p:cNvPicPr>
            <a:picLocks noChangeAspect="1"/>
          </p:cNvPicPr>
          <p:nvPr/>
        </p:nvPicPr>
        <p:blipFill>
          <a:blip r:embed="rId4"/>
          <a:stretch>
            <a:fillRect/>
          </a:stretch>
        </p:blipFill>
        <p:spPr>
          <a:xfrm>
            <a:off x="4736116" y="4559626"/>
            <a:ext cx="194677" cy="500355"/>
          </a:xfrm>
          <a:prstGeom prst="rect">
            <a:avLst/>
          </a:prstGeom>
        </p:spPr>
      </p:pic>
      <p:pic>
        <p:nvPicPr>
          <p:cNvPr id="96" name="Picture 95">
            <a:extLst>
              <a:ext uri="{FF2B5EF4-FFF2-40B4-BE49-F238E27FC236}">
                <a16:creationId xmlns:a16="http://schemas.microsoft.com/office/drawing/2014/main" id="{5B97E4FD-E46A-1B43-B591-6A3B63418DEB}"/>
              </a:ext>
            </a:extLst>
          </p:cNvPr>
          <p:cNvPicPr>
            <a:picLocks noChangeAspect="1"/>
          </p:cNvPicPr>
          <p:nvPr/>
        </p:nvPicPr>
        <p:blipFill>
          <a:blip r:embed="rId4"/>
          <a:stretch>
            <a:fillRect/>
          </a:stretch>
        </p:blipFill>
        <p:spPr>
          <a:xfrm>
            <a:off x="5083621" y="4563523"/>
            <a:ext cx="194677" cy="500355"/>
          </a:xfrm>
          <a:prstGeom prst="rect">
            <a:avLst/>
          </a:prstGeom>
        </p:spPr>
      </p:pic>
      <p:pic>
        <p:nvPicPr>
          <p:cNvPr id="97" name="Picture 96">
            <a:extLst>
              <a:ext uri="{FF2B5EF4-FFF2-40B4-BE49-F238E27FC236}">
                <a16:creationId xmlns:a16="http://schemas.microsoft.com/office/drawing/2014/main" id="{2B667FB7-3A8D-024D-84E1-57F84852A1B1}"/>
              </a:ext>
            </a:extLst>
          </p:cNvPr>
          <p:cNvPicPr>
            <a:picLocks noChangeAspect="1"/>
          </p:cNvPicPr>
          <p:nvPr/>
        </p:nvPicPr>
        <p:blipFill>
          <a:blip r:embed="rId4"/>
          <a:stretch>
            <a:fillRect/>
          </a:stretch>
        </p:blipFill>
        <p:spPr>
          <a:xfrm>
            <a:off x="5427322" y="4559626"/>
            <a:ext cx="194677" cy="500355"/>
          </a:xfrm>
          <a:prstGeom prst="rect">
            <a:avLst/>
          </a:prstGeom>
        </p:spPr>
      </p:pic>
      <p:pic>
        <p:nvPicPr>
          <p:cNvPr id="98" name="Picture 97">
            <a:extLst>
              <a:ext uri="{FF2B5EF4-FFF2-40B4-BE49-F238E27FC236}">
                <a16:creationId xmlns:a16="http://schemas.microsoft.com/office/drawing/2014/main" id="{300353D9-0ED8-D449-AD6E-B1E45D457206}"/>
              </a:ext>
            </a:extLst>
          </p:cNvPr>
          <p:cNvPicPr>
            <a:picLocks noChangeAspect="1"/>
          </p:cNvPicPr>
          <p:nvPr/>
        </p:nvPicPr>
        <p:blipFill>
          <a:blip r:embed="rId4"/>
          <a:stretch>
            <a:fillRect/>
          </a:stretch>
        </p:blipFill>
        <p:spPr>
          <a:xfrm>
            <a:off x="5758432" y="4562258"/>
            <a:ext cx="194677" cy="500355"/>
          </a:xfrm>
          <a:prstGeom prst="rect">
            <a:avLst/>
          </a:prstGeom>
        </p:spPr>
      </p:pic>
      <p:pic>
        <p:nvPicPr>
          <p:cNvPr id="99" name="Picture 98">
            <a:extLst>
              <a:ext uri="{FF2B5EF4-FFF2-40B4-BE49-F238E27FC236}">
                <a16:creationId xmlns:a16="http://schemas.microsoft.com/office/drawing/2014/main" id="{4C964879-A58F-044C-A7C0-71E416353822}"/>
              </a:ext>
            </a:extLst>
          </p:cNvPr>
          <p:cNvPicPr>
            <a:picLocks noChangeAspect="1"/>
          </p:cNvPicPr>
          <p:nvPr/>
        </p:nvPicPr>
        <p:blipFill>
          <a:blip r:embed="rId4"/>
          <a:stretch>
            <a:fillRect/>
          </a:stretch>
        </p:blipFill>
        <p:spPr>
          <a:xfrm>
            <a:off x="2743907" y="4559626"/>
            <a:ext cx="194677" cy="500355"/>
          </a:xfrm>
          <a:prstGeom prst="rect">
            <a:avLst/>
          </a:prstGeom>
        </p:spPr>
      </p:pic>
      <p:pic>
        <p:nvPicPr>
          <p:cNvPr id="13" name="Picture 12">
            <a:extLst>
              <a:ext uri="{FF2B5EF4-FFF2-40B4-BE49-F238E27FC236}">
                <a16:creationId xmlns:a16="http://schemas.microsoft.com/office/drawing/2014/main" id="{D79A2A26-0AEE-B24A-ACDF-CCD871683EB3}"/>
              </a:ext>
            </a:extLst>
          </p:cNvPr>
          <p:cNvPicPr>
            <a:picLocks noChangeAspect="1"/>
          </p:cNvPicPr>
          <p:nvPr/>
        </p:nvPicPr>
        <p:blipFill>
          <a:blip r:embed="rId7"/>
          <a:stretch>
            <a:fillRect/>
          </a:stretch>
        </p:blipFill>
        <p:spPr>
          <a:xfrm>
            <a:off x="5737751" y="2803043"/>
            <a:ext cx="450563" cy="344939"/>
          </a:xfrm>
          <a:prstGeom prst="rect">
            <a:avLst/>
          </a:prstGeom>
        </p:spPr>
      </p:pic>
      <p:pic>
        <p:nvPicPr>
          <p:cNvPr id="101" name="Picture 100">
            <a:extLst>
              <a:ext uri="{FF2B5EF4-FFF2-40B4-BE49-F238E27FC236}">
                <a16:creationId xmlns:a16="http://schemas.microsoft.com/office/drawing/2014/main" id="{C4570694-1C36-D84F-A5C1-1838FF2F9F75}"/>
              </a:ext>
            </a:extLst>
          </p:cNvPr>
          <p:cNvPicPr>
            <a:picLocks noChangeAspect="1"/>
          </p:cNvPicPr>
          <p:nvPr/>
        </p:nvPicPr>
        <p:blipFill>
          <a:blip r:embed="rId5"/>
          <a:stretch>
            <a:fillRect/>
          </a:stretch>
        </p:blipFill>
        <p:spPr>
          <a:xfrm>
            <a:off x="6839899" y="2575932"/>
            <a:ext cx="310937" cy="799163"/>
          </a:xfrm>
          <a:prstGeom prst="rect">
            <a:avLst/>
          </a:prstGeom>
        </p:spPr>
      </p:pic>
      <p:sp>
        <p:nvSpPr>
          <p:cNvPr id="14" name="Right Arrow 13">
            <a:extLst>
              <a:ext uri="{FF2B5EF4-FFF2-40B4-BE49-F238E27FC236}">
                <a16:creationId xmlns:a16="http://schemas.microsoft.com/office/drawing/2014/main" id="{E052C575-B34A-9544-B00B-F875A2401ABB}"/>
              </a:ext>
            </a:extLst>
          </p:cNvPr>
          <p:cNvSpPr/>
          <p:nvPr/>
        </p:nvSpPr>
        <p:spPr>
          <a:xfrm>
            <a:off x="6336959" y="2803043"/>
            <a:ext cx="381893" cy="344939"/>
          </a:xfrm>
          <a:prstGeom prst="rightArrow">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 name="Picture 101">
            <a:extLst>
              <a:ext uri="{FF2B5EF4-FFF2-40B4-BE49-F238E27FC236}">
                <a16:creationId xmlns:a16="http://schemas.microsoft.com/office/drawing/2014/main" id="{799548C8-4D80-8444-8CE6-12B44BC89416}"/>
              </a:ext>
            </a:extLst>
          </p:cNvPr>
          <p:cNvPicPr>
            <a:picLocks noChangeAspect="1"/>
          </p:cNvPicPr>
          <p:nvPr/>
        </p:nvPicPr>
        <p:blipFill>
          <a:blip r:embed="rId4"/>
          <a:stretch>
            <a:fillRect/>
          </a:stretch>
        </p:blipFill>
        <p:spPr>
          <a:xfrm>
            <a:off x="3066304" y="5640140"/>
            <a:ext cx="194677" cy="500355"/>
          </a:xfrm>
          <a:prstGeom prst="rect">
            <a:avLst/>
          </a:prstGeom>
        </p:spPr>
      </p:pic>
      <p:pic>
        <p:nvPicPr>
          <p:cNvPr id="103" name="Picture 102">
            <a:extLst>
              <a:ext uri="{FF2B5EF4-FFF2-40B4-BE49-F238E27FC236}">
                <a16:creationId xmlns:a16="http://schemas.microsoft.com/office/drawing/2014/main" id="{521F59A9-7415-9248-88D7-9BCB41E78AB5}"/>
              </a:ext>
            </a:extLst>
          </p:cNvPr>
          <p:cNvPicPr>
            <a:picLocks noChangeAspect="1"/>
          </p:cNvPicPr>
          <p:nvPr/>
        </p:nvPicPr>
        <p:blipFill>
          <a:blip r:embed="rId4"/>
          <a:stretch>
            <a:fillRect/>
          </a:stretch>
        </p:blipFill>
        <p:spPr>
          <a:xfrm>
            <a:off x="3433396" y="5644037"/>
            <a:ext cx="194677" cy="500355"/>
          </a:xfrm>
          <a:prstGeom prst="rect">
            <a:avLst/>
          </a:prstGeom>
        </p:spPr>
      </p:pic>
      <p:pic>
        <p:nvPicPr>
          <p:cNvPr id="104" name="Picture 103">
            <a:extLst>
              <a:ext uri="{FF2B5EF4-FFF2-40B4-BE49-F238E27FC236}">
                <a16:creationId xmlns:a16="http://schemas.microsoft.com/office/drawing/2014/main" id="{4AF0A7CE-90C8-7148-B9A2-CDFA797F645E}"/>
              </a:ext>
            </a:extLst>
          </p:cNvPr>
          <p:cNvPicPr>
            <a:picLocks noChangeAspect="1"/>
          </p:cNvPicPr>
          <p:nvPr/>
        </p:nvPicPr>
        <p:blipFill>
          <a:blip r:embed="rId4"/>
          <a:stretch>
            <a:fillRect/>
          </a:stretch>
        </p:blipFill>
        <p:spPr>
          <a:xfrm>
            <a:off x="3764183" y="5644997"/>
            <a:ext cx="194677" cy="500355"/>
          </a:xfrm>
          <a:prstGeom prst="rect">
            <a:avLst/>
          </a:prstGeom>
        </p:spPr>
      </p:pic>
      <p:pic>
        <p:nvPicPr>
          <p:cNvPr id="105" name="Picture 104">
            <a:extLst>
              <a:ext uri="{FF2B5EF4-FFF2-40B4-BE49-F238E27FC236}">
                <a16:creationId xmlns:a16="http://schemas.microsoft.com/office/drawing/2014/main" id="{BA32EF70-5241-5B4F-BA63-8B33EDBF8A7C}"/>
              </a:ext>
            </a:extLst>
          </p:cNvPr>
          <p:cNvPicPr>
            <a:picLocks noChangeAspect="1"/>
          </p:cNvPicPr>
          <p:nvPr/>
        </p:nvPicPr>
        <p:blipFill>
          <a:blip r:embed="rId4"/>
          <a:stretch>
            <a:fillRect/>
          </a:stretch>
        </p:blipFill>
        <p:spPr>
          <a:xfrm>
            <a:off x="4080906" y="5640865"/>
            <a:ext cx="194677" cy="500355"/>
          </a:xfrm>
          <a:prstGeom prst="rect">
            <a:avLst/>
          </a:prstGeom>
        </p:spPr>
      </p:pic>
      <p:pic>
        <p:nvPicPr>
          <p:cNvPr id="106" name="Picture 105">
            <a:extLst>
              <a:ext uri="{FF2B5EF4-FFF2-40B4-BE49-F238E27FC236}">
                <a16:creationId xmlns:a16="http://schemas.microsoft.com/office/drawing/2014/main" id="{B3190B38-7A7C-9E4A-A09D-523AFC6D619F}"/>
              </a:ext>
            </a:extLst>
          </p:cNvPr>
          <p:cNvPicPr>
            <a:picLocks noChangeAspect="1"/>
          </p:cNvPicPr>
          <p:nvPr/>
        </p:nvPicPr>
        <p:blipFill>
          <a:blip r:embed="rId4"/>
          <a:stretch>
            <a:fillRect/>
          </a:stretch>
        </p:blipFill>
        <p:spPr>
          <a:xfrm>
            <a:off x="4401109" y="5640140"/>
            <a:ext cx="194677" cy="500355"/>
          </a:xfrm>
          <a:prstGeom prst="rect">
            <a:avLst/>
          </a:prstGeom>
        </p:spPr>
      </p:pic>
      <p:pic>
        <p:nvPicPr>
          <p:cNvPr id="107" name="Picture 106">
            <a:extLst>
              <a:ext uri="{FF2B5EF4-FFF2-40B4-BE49-F238E27FC236}">
                <a16:creationId xmlns:a16="http://schemas.microsoft.com/office/drawing/2014/main" id="{CA269593-720D-0449-AB28-2A5EF03A9592}"/>
              </a:ext>
            </a:extLst>
          </p:cNvPr>
          <p:cNvPicPr>
            <a:picLocks noChangeAspect="1"/>
          </p:cNvPicPr>
          <p:nvPr/>
        </p:nvPicPr>
        <p:blipFill>
          <a:blip r:embed="rId4"/>
          <a:stretch>
            <a:fillRect/>
          </a:stretch>
        </p:blipFill>
        <p:spPr>
          <a:xfrm>
            <a:off x="4728416" y="5640140"/>
            <a:ext cx="194677" cy="500355"/>
          </a:xfrm>
          <a:prstGeom prst="rect">
            <a:avLst/>
          </a:prstGeom>
        </p:spPr>
      </p:pic>
      <p:pic>
        <p:nvPicPr>
          <p:cNvPr id="108" name="Picture 107">
            <a:extLst>
              <a:ext uri="{FF2B5EF4-FFF2-40B4-BE49-F238E27FC236}">
                <a16:creationId xmlns:a16="http://schemas.microsoft.com/office/drawing/2014/main" id="{CA314CB4-30A6-D94D-B467-FE5D90415FAB}"/>
              </a:ext>
            </a:extLst>
          </p:cNvPr>
          <p:cNvPicPr>
            <a:picLocks noChangeAspect="1"/>
          </p:cNvPicPr>
          <p:nvPr/>
        </p:nvPicPr>
        <p:blipFill>
          <a:blip r:embed="rId4"/>
          <a:stretch>
            <a:fillRect/>
          </a:stretch>
        </p:blipFill>
        <p:spPr>
          <a:xfrm>
            <a:off x="5075921" y="5644037"/>
            <a:ext cx="194677" cy="500355"/>
          </a:xfrm>
          <a:prstGeom prst="rect">
            <a:avLst/>
          </a:prstGeom>
        </p:spPr>
      </p:pic>
      <p:pic>
        <p:nvPicPr>
          <p:cNvPr id="109" name="Picture 108">
            <a:extLst>
              <a:ext uri="{FF2B5EF4-FFF2-40B4-BE49-F238E27FC236}">
                <a16:creationId xmlns:a16="http://schemas.microsoft.com/office/drawing/2014/main" id="{DCAAA66A-28FD-5C4B-8670-CB8BA70913D4}"/>
              </a:ext>
            </a:extLst>
          </p:cNvPr>
          <p:cNvPicPr>
            <a:picLocks noChangeAspect="1"/>
          </p:cNvPicPr>
          <p:nvPr/>
        </p:nvPicPr>
        <p:blipFill>
          <a:blip r:embed="rId4"/>
          <a:stretch>
            <a:fillRect/>
          </a:stretch>
        </p:blipFill>
        <p:spPr>
          <a:xfrm>
            <a:off x="5419622" y="5640140"/>
            <a:ext cx="194677" cy="500355"/>
          </a:xfrm>
          <a:prstGeom prst="rect">
            <a:avLst/>
          </a:prstGeom>
        </p:spPr>
      </p:pic>
      <p:pic>
        <p:nvPicPr>
          <p:cNvPr id="110" name="Picture 109">
            <a:extLst>
              <a:ext uri="{FF2B5EF4-FFF2-40B4-BE49-F238E27FC236}">
                <a16:creationId xmlns:a16="http://schemas.microsoft.com/office/drawing/2014/main" id="{6EEDBA1E-92E2-8F45-BCF1-EACC22390620}"/>
              </a:ext>
            </a:extLst>
          </p:cNvPr>
          <p:cNvPicPr>
            <a:picLocks noChangeAspect="1"/>
          </p:cNvPicPr>
          <p:nvPr/>
        </p:nvPicPr>
        <p:blipFill>
          <a:blip r:embed="rId4"/>
          <a:stretch>
            <a:fillRect/>
          </a:stretch>
        </p:blipFill>
        <p:spPr>
          <a:xfrm>
            <a:off x="5750732" y="5642772"/>
            <a:ext cx="194677" cy="500355"/>
          </a:xfrm>
          <a:prstGeom prst="rect">
            <a:avLst/>
          </a:prstGeom>
        </p:spPr>
      </p:pic>
      <p:pic>
        <p:nvPicPr>
          <p:cNvPr id="111" name="Picture 110">
            <a:extLst>
              <a:ext uri="{FF2B5EF4-FFF2-40B4-BE49-F238E27FC236}">
                <a16:creationId xmlns:a16="http://schemas.microsoft.com/office/drawing/2014/main" id="{F6B3B038-4C71-8845-9A64-9B86F05FF1A0}"/>
              </a:ext>
            </a:extLst>
          </p:cNvPr>
          <p:cNvPicPr>
            <a:picLocks noChangeAspect="1"/>
          </p:cNvPicPr>
          <p:nvPr/>
        </p:nvPicPr>
        <p:blipFill>
          <a:blip r:embed="rId4"/>
          <a:stretch>
            <a:fillRect/>
          </a:stretch>
        </p:blipFill>
        <p:spPr>
          <a:xfrm>
            <a:off x="2736207" y="5640140"/>
            <a:ext cx="194677" cy="500355"/>
          </a:xfrm>
          <a:prstGeom prst="rect">
            <a:avLst/>
          </a:prstGeom>
        </p:spPr>
      </p:pic>
    </p:spTree>
    <p:extLst>
      <p:ext uri="{BB962C8B-B14F-4D97-AF65-F5344CB8AC3E}">
        <p14:creationId xmlns:p14="http://schemas.microsoft.com/office/powerpoint/2010/main" val="37898726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10" presetClass="entr" presetSubtype="0" fill="hold" nodeType="with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500"/>
                                        <p:tgtEl>
                                          <p:spTgt spid="22"/>
                                        </p:tgtEl>
                                      </p:cBhvr>
                                    </p:animEffect>
                                  </p:childTnLst>
                                </p:cTn>
                              </p:par>
                              <p:par>
                                <p:cTn id="25" presetID="10"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fade">
                                      <p:cBhvr>
                                        <p:cTn id="36" dur="500"/>
                                        <p:tgtEl>
                                          <p:spTgt spid="2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fade">
                                      <p:cBhvr>
                                        <p:cTn id="39" dur="500"/>
                                        <p:tgtEl>
                                          <p:spTgt spid="30"/>
                                        </p:tgtEl>
                                      </p:cBhvr>
                                    </p:animEffect>
                                  </p:childTnLst>
                                </p:cTn>
                              </p:par>
                              <p:par>
                                <p:cTn id="40" presetID="10" presetClass="entr" presetSubtype="0" fill="hold" nodeType="with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fade">
                                      <p:cBhvr>
                                        <p:cTn id="42" dur="500"/>
                                        <p:tgtEl>
                                          <p:spTgt spid="2"/>
                                        </p:tgtEl>
                                      </p:cBhvr>
                                    </p:animEffect>
                                  </p:childTnLst>
                                </p:cTn>
                              </p:par>
                              <p:par>
                                <p:cTn id="43" presetID="10" presetClass="entr" presetSubtype="0" fill="hold"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par>
                                <p:cTn id="46" presetID="10" presetClass="entr" presetSubtype="0" fill="hold" nodeType="withEffect">
                                  <p:stCondLst>
                                    <p:cond delay="0"/>
                                  </p:stCondLst>
                                  <p:childTnLst>
                                    <p:set>
                                      <p:cBhvr>
                                        <p:cTn id="47" dur="1" fill="hold">
                                          <p:stCondLst>
                                            <p:cond delay="0"/>
                                          </p:stCondLst>
                                        </p:cTn>
                                        <p:tgtEl>
                                          <p:spTgt spid="32"/>
                                        </p:tgtEl>
                                        <p:attrNameLst>
                                          <p:attrName>style.visibility</p:attrName>
                                        </p:attrNameLst>
                                      </p:cBhvr>
                                      <p:to>
                                        <p:strVal val="visible"/>
                                      </p:to>
                                    </p:set>
                                    <p:animEffect transition="in" filter="fade">
                                      <p:cBhvr>
                                        <p:cTn id="48" dur="500"/>
                                        <p:tgtEl>
                                          <p:spTgt spid="32"/>
                                        </p:tgtEl>
                                      </p:cBhvr>
                                    </p:animEffect>
                                  </p:childTnLst>
                                </p:cTn>
                              </p:par>
                              <p:par>
                                <p:cTn id="49" presetID="10" presetClass="entr" presetSubtype="0" fill="hold" nodeType="with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500"/>
                                        <p:tgtEl>
                                          <p:spTgt spid="33"/>
                                        </p:tgtEl>
                                      </p:cBhvr>
                                    </p:animEffect>
                                  </p:childTnLst>
                                </p:cTn>
                              </p:par>
                              <p:par>
                                <p:cTn id="52" presetID="10" presetClass="entr" presetSubtype="0" fill="hold" nodeType="withEffect">
                                  <p:stCondLst>
                                    <p:cond delay="0"/>
                                  </p:stCondLst>
                                  <p:childTnLst>
                                    <p:set>
                                      <p:cBhvr>
                                        <p:cTn id="53" dur="1" fill="hold">
                                          <p:stCondLst>
                                            <p:cond delay="0"/>
                                          </p:stCondLst>
                                        </p:cTn>
                                        <p:tgtEl>
                                          <p:spTgt spid="37"/>
                                        </p:tgtEl>
                                        <p:attrNameLst>
                                          <p:attrName>style.visibility</p:attrName>
                                        </p:attrNameLst>
                                      </p:cBhvr>
                                      <p:to>
                                        <p:strVal val="visible"/>
                                      </p:to>
                                    </p:set>
                                    <p:animEffect transition="in" filter="fade">
                                      <p:cBhvr>
                                        <p:cTn id="54" dur="500"/>
                                        <p:tgtEl>
                                          <p:spTgt spid="37"/>
                                        </p:tgtEl>
                                      </p:cBhvr>
                                    </p:animEffect>
                                  </p:childTnLst>
                                </p:cTn>
                              </p:par>
                              <p:par>
                                <p:cTn id="55" presetID="10" presetClass="entr" presetSubtype="0" fill="hold" nodeType="withEffect">
                                  <p:stCondLst>
                                    <p:cond delay="0"/>
                                  </p:stCondLst>
                                  <p:childTnLst>
                                    <p:set>
                                      <p:cBhvr>
                                        <p:cTn id="56" dur="1" fill="hold">
                                          <p:stCondLst>
                                            <p:cond delay="0"/>
                                          </p:stCondLst>
                                        </p:cTn>
                                        <p:tgtEl>
                                          <p:spTgt spid="38"/>
                                        </p:tgtEl>
                                        <p:attrNameLst>
                                          <p:attrName>style.visibility</p:attrName>
                                        </p:attrNameLst>
                                      </p:cBhvr>
                                      <p:to>
                                        <p:strVal val="visible"/>
                                      </p:to>
                                    </p:set>
                                    <p:animEffect transition="in" filter="fade">
                                      <p:cBhvr>
                                        <p:cTn id="57" dur="500"/>
                                        <p:tgtEl>
                                          <p:spTgt spid="38"/>
                                        </p:tgtEl>
                                      </p:cBhvr>
                                    </p:animEffect>
                                  </p:childTnLst>
                                </p:cTn>
                              </p:par>
                              <p:par>
                                <p:cTn id="58" presetID="10" presetClass="entr" presetSubtype="0" fill="hold" nodeType="withEffect">
                                  <p:stCondLst>
                                    <p:cond delay="0"/>
                                  </p:stCondLst>
                                  <p:childTnLst>
                                    <p:set>
                                      <p:cBhvr>
                                        <p:cTn id="59" dur="1" fill="hold">
                                          <p:stCondLst>
                                            <p:cond delay="0"/>
                                          </p:stCondLst>
                                        </p:cTn>
                                        <p:tgtEl>
                                          <p:spTgt spid="43"/>
                                        </p:tgtEl>
                                        <p:attrNameLst>
                                          <p:attrName>style.visibility</p:attrName>
                                        </p:attrNameLst>
                                      </p:cBhvr>
                                      <p:to>
                                        <p:strVal val="visible"/>
                                      </p:to>
                                    </p:set>
                                    <p:animEffect transition="in" filter="fade">
                                      <p:cBhvr>
                                        <p:cTn id="60" dur="500"/>
                                        <p:tgtEl>
                                          <p:spTgt spid="43"/>
                                        </p:tgtEl>
                                      </p:cBhvr>
                                    </p:animEffect>
                                  </p:childTnLst>
                                </p:cTn>
                              </p:par>
                              <p:par>
                                <p:cTn id="61" presetID="10" presetClass="entr" presetSubtype="0" fill="hold" nodeType="withEffect">
                                  <p:stCondLst>
                                    <p:cond delay="0"/>
                                  </p:stCondLst>
                                  <p:childTnLst>
                                    <p:set>
                                      <p:cBhvr>
                                        <p:cTn id="62" dur="1" fill="hold">
                                          <p:stCondLst>
                                            <p:cond delay="0"/>
                                          </p:stCondLst>
                                        </p:cTn>
                                        <p:tgtEl>
                                          <p:spTgt spid="44"/>
                                        </p:tgtEl>
                                        <p:attrNameLst>
                                          <p:attrName>style.visibility</p:attrName>
                                        </p:attrNameLst>
                                      </p:cBhvr>
                                      <p:to>
                                        <p:strVal val="visible"/>
                                      </p:to>
                                    </p:set>
                                    <p:animEffect transition="in" filter="fade">
                                      <p:cBhvr>
                                        <p:cTn id="63" dur="500"/>
                                        <p:tgtEl>
                                          <p:spTgt spid="44"/>
                                        </p:tgtEl>
                                      </p:cBhvr>
                                    </p:animEffect>
                                  </p:childTnLst>
                                </p:cTn>
                              </p:par>
                              <p:par>
                                <p:cTn id="64" presetID="10" presetClass="entr" presetSubtype="0" fill="hold" nodeType="withEffect">
                                  <p:stCondLst>
                                    <p:cond delay="0"/>
                                  </p:stCondLst>
                                  <p:childTnLst>
                                    <p:set>
                                      <p:cBhvr>
                                        <p:cTn id="65" dur="1" fill="hold">
                                          <p:stCondLst>
                                            <p:cond delay="0"/>
                                          </p:stCondLst>
                                        </p:cTn>
                                        <p:tgtEl>
                                          <p:spTgt spid="45"/>
                                        </p:tgtEl>
                                        <p:attrNameLst>
                                          <p:attrName>style.visibility</p:attrName>
                                        </p:attrNameLst>
                                      </p:cBhvr>
                                      <p:to>
                                        <p:strVal val="visible"/>
                                      </p:to>
                                    </p:set>
                                    <p:animEffect transition="in" filter="fade">
                                      <p:cBhvr>
                                        <p:cTn id="66" dur="500"/>
                                        <p:tgtEl>
                                          <p:spTgt spid="45"/>
                                        </p:tgtEl>
                                      </p:cBhvr>
                                    </p:animEffect>
                                  </p:childTnLst>
                                </p:cTn>
                              </p:par>
                              <p:par>
                                <p:cTn id="67" presetID="10" presetClass="entr" presetSubtype="0" fill="hold" nodeType="withEffect">
                                  <p:stCondLst>
                                    <p:cond delay="0"/>
                                  </p:stCondLst>
                                  <p:childTnLst>
                                    <p:set>
                                      <p:cBhvr>
                                        <p:cTn id="68" dur="1" fill="hold">
                                          <p:stCondLst>
                                            <p:cond delay="0"/>
                                          </p:stCondLst>
                                        </p:cTn>
                                        <p:tgtEl>
                                          <p:spTgt spid="46"/>
                                        </p:tgtEl>
                                        <p:attrNameLst>
                                          <p:attrName>style.visibility</p:attrName>
                                        </p:attrNameLst>
                                      </p:cBhvr>
                                      <p:to>
                                        <p:strVal val="visible"/>
                                      </p:to>
                                    </p:set>
                                    <p:animEffect transition="in" filter="fade">
                                      <p:cBhvr>
                                        <p:cTn id="69" dur="500"/>
                                        <p:tgtEl>
                                          <p:spTgt spid="46"/>
                                        </p:tgtEl>
                                      </p:cBhvr>
                                    </p:animEffect>
                                  </p:childTnLst>
                                </p:cTn>
                              </p:par>
                              <p:par>
                                <p:cTn id="70" presetID="10" presetClass="entr" presetSubtype="0" fill="hold" nodeType="withEffect">
                                  <p:stCondLst>
                                    <p:cond delay="0"/>
                                  </p:stCondLst>
                                  <p:childTnLst>
                                    <p:set>
                                      <p:cBhvr>
                                        <p:cTn id="71" dur="1" fill="hold">
                                          <p:stCondLst>
                                            <p:cond delay="0"/>
                                          </p:stCondLst>
                                        </p:cTn>
                                        <p:tgtEl>
                                          <p:spTgt spid="47"/>
                                        </p:tgtEl>
                                        <p:attrNameLst>
                                          <p:attrName>style.visibility</p:attrName>
                                        </p:attrNameLst>
                                      </p:cBhvr>
                                      <p:to>
                                        <p:strVal val="visible"/>
                                      </p:to>
                                    </p:set>
                                    <p:animEffect transition="in" filter="fade">
                                      <p:cBhvr>
                                        <p:cTn id="72" dur="500"/>
                                        <p:tgtEl>
                                          <p:spTgt spid="47"/>
                                        </p:tgtEl>
                                      </p:cBhvr>
                                    </p:animEffect>
                                  </p:childTnLst>
                                </p:cTn>
                              </p:par>
                              <p:par>
                                <p:cTn id="73" presetID="10" presetClass="entr" presetSubtype="0" fill="hold" nodeType="withEffect">
                                  <p:stCondLst>
                                    <p:cond delay="0"/>
                                  </p:stCondLst>
                                  <p:childTnLst>
                                    <p:set>
                                      <p:cBhvr>
                                        <p:cTn id="74" dur="1" fill="hold">
                                          <p:stCondLst>
                                            <p:cond delay="0"/>
                                          </p:stCondLst>
                                        </p:cTn>
                                        <p:tgtEl>
                                          <p:spTgt spid="48"/>
                                        </p:tgtEl>
                                        <p:attrNameLst>
                                          <p:attrName>style.visibility</p:attrName>
                                        </p:attrNameLst>
                                      </p:cBhvr>
                                      <p:to>
                                        <p:strVal val="visible"/>
                                      </p:to>
                                    </p:set>
                                    <p:animEffect transition="in" filter="fade">
                                      <p:cBhvr>
                                        <p:cTn id="75" dur="500"/>
                                        <p:tgtEl>
                                          <p:spTgt spid="48"/>
                                        </p:tgtEl>
                                      </p:cBhvr>
                                    </p:animEffect>
                                  </p:childTnLst>
                                </p:cTn>
                              </p:par>
                              <p:par>
                                <p:cTn id="76" presetID="10" presetClass="entr" presetSubtype="0" fill="hold" nodeType="withEffect">
                                  <p:stCondLst>
                                    <p:cond delay="0"/>
                                  </p:stCondLst>
                                  <p:childTnLst>
                                    <p:set>
                                      <p:cBhvr>
                                        <p:cTn id="77" dur="1" fill="hold">
                                          <p:stCondLst>
                                            <p:cond delay="0"/>
                                          </p:stCondLst>
                                        </p:cTn>
                                        <p:tgtEl>
                                          <p:spTgt spid="49"/>
                                        </p:tgtEl>
                                        <p:attrNameLst>
                                          <p:attrName>style.visibility</p:attrName>
                                        </p:attrNameLst>
                                      </p:cBhvr>
                                      <p:to>
                                        <p:strVal val="visible"/>
                                      </p:to>
                                    </p:set>
                                    <p:animEffect transition="in" filter="fade">
                                      <p:cBhvr>
                                        <p:cTn id="78" dur="500"/>
                                        <p:tgtEl>
                                          <p:spTgt spid="49"/>
                                        </p:tgtEl>
                                      </p:cBhvr>
                                    </p:animEffect>
                                  </p:childTnLst>
                                </p:cTn>
                              </p:par>
                              <p:par>
                                <p:cTn id="79" presetID="10" presetClass="entr" presetSubtype="0" fill="hold" nodeType="withEffect">
                                  <p:stCondLst>
                                    <p:cond delay="0"/>
                                  </p:stCondLst>
                                  <p:childTnLst>
                                    <p:set>
                                      <p:cBhvr>
                                        <p:cTn id="80" dur="1" fill="hold">
                                          <p:stCondLst>
                                            <p:cond delay="0"/>
                                          </p:stCondLst>
                                        </p:cTn>
                                        <p:tgtEl>
                                          <p:spTgt spid="60"/>
                                        </p:tgtEl>
                                        <p:attrNameLst>
                                          <p:attrName>style.visibility</p:attrName>
                                        </p:attrNameLst>
                                      </p:cBhvr>
                                      <p:to>
                                        <p:strVal val="visible"/>
                                      </p:to>
                                    </p:set>
                                    <p:animEffect transition="in" filter="fade">
                                      <p:cBhvr>
                                        <p:cTn id="81" dur="500"/>
                                        <p:tgtEl>
                                          <p:spTgt spid="60"/>
                                        </p:tgtEl>
                                      </p:cBhvr>
                                    </p:animEffect>
                                  </p:childTnLst>
                                </p:cTn>
                              </p:par>
                              <p:par>
                                <p:cTn id="82" presetID="10" presetClass="entr" presetSubtype="0" fill="hold" nodeType="withEffect">
                                  <p:stCondLst>
                                    <p:cond delay="0"/>
                                  </p:stCondLst>
                                  <p:childTnLst>
                                    <p:set>
                                      <p:cBhvr>
                                        <p:cTn id="83" dur="1" fill="hold">
                                          <p:stCondLst>
                                            <p:cond delay="0"/>
                                          </p:stCondLst>
                                        </p:cTn>
                                        <p:tgtEl>
                                          <p:spTgt spid="61"/>
                                        </p:tgtEl>
                                        <p:attrNameLst>
                                          <p:attrName>style.visibility</p:attrName>
                                        </p:attrNameLst>
                                      </p:cBhvr>
                                      <p:to>
                                        <p:strVal val="visible"/>
                                      </p:to>
                                    </p:set>
                                    <p:animEffect transition="in" filter="fade">
                                      <p:cBhvr>
                                        <p:cTn id="84" dur="500"/>
                                        <p:tgtEl>
                                          <p:spTgt spid="61"/>
                                        </p:tgtEl>
                                      </p:cBhvr>
                                    </p:animEffect>
                                  </p:childTnLst>
                                </p:cTn>
                              </p:par>
                              <p:par>
                                <p:cTn id="85" presetID="10" presetClass="entr" presetSubtype="0" fill="hold" nodeType="withEffect">
                                  <p:stCondLst>
                                    <p:cond delay="0"/>
                                  </p:stCondLst>
                                  <p:childTnLst>
                                    <p:set>
                                      <p:cBhvr>
                                        <p:cTn id="86" dur="1" fill="hold">
                                          <p:stCondLst>
                                            <p:cond delay="0"/>
                                          </p:stCondLst>
                                        </p:cTn>
                                        <p:tgtEl>
                                          <p:spTgt spid="62"/>
                                        </p:tgtEl>
                                        <p:attrNameLst>
                                          <p:attrName>style.visibility</p:attrName>
                                        </p:attrNameLst>
                                      </p:cBhvr>
                                      <p:to>
                                        <p:strVal val="visible"/>
                                      </p:to>
                                    </p:set>
                                    <p:animEffect transition="in" filter="fade">
                                      <p:cBhvr>
                                        <p:cTn id="87" dur="500"/>
                                        <p:tgtEl>
                                          <p:spTgt spid="62"/>
                                        </p:tgtEl>
                                      </p:cBhvr>
                                    </p:animEffect>
                                  </p:childTnLst>
                                </p:cTn>
                              </p:par>
                              <p:par>
                                <p:cTn id="88" presetID="10" presetClass="entr" presetSubtype="0" fill="hold" nodeType="withEffect">
                                  <p:stCondLst>
                                    <p:cond delay="0"/>
                                  </p:stCondLst>
                                  <p:childTnLst>
                                    <p:set>
                                      <p:cBhvr>
                                        <p:cTn id="89" dur="1" fill="hold">
                                          <p:stCondLst>
                                            <p:cond delay="0"/>
                                          </p:stCondLst>
                                        </p:cTn>
                                        <p:tgtEl>
                                          <p:spTgt spid="63"/>
                                        </p:tgtEl>
                                        <p:attrNameLst>
                                          <p:attrName>style.visibility</p:attrName>
                                        </p:attrNameLst>
                                      </p:cBhvr>
                                      <p:to>
                                        <p:strVal val="visible"/>
                                      </p:to>
                                    </p:set>
                                    <p:animEffect transition="in" filter="fade">
                                      <p:cBhvr>
                                        <p:cTn id="90" dur="500"/>
                                        <p:tgtEl>
                                          <p:spTgt spid="63"/>
                                        </p:tgtEl>
                                      </p:cBhvr>
                                    </p:animEffect>
                                  </p:childTnLst>
                                </p:cTn>
                              </p:par>
                              <p:par>
                                <p:cTn id="91" presetID="10" presetClass="entr" presetSubtype="0" fill="hold" nodeType="withEffect">
                                  <p:stCondLst>
                                    <p:cond delay="0"/>
                                  </p:stCondLst>
                                  <p:childTnLst>
                                    <p:set>
                                      <p:cBhvr>
                                        <p:cTn id="92" dur="1" fill="hold">
                                          <p:stCondLst>
                                            <p:cond delay="0"/>
                                          </p:stCondLst>
                                        </p:cTn>
                                        <p:tgtEl>
                                          <p:spTgt spid="64"/>
                                        </p:tgtEl>
                                        <p:attrNameLst>
                                          <p:attrName>style.visibility</p:attrName>
                                        </p:attrNameLst>
                                      </p:cBhvr>
                                      <p:to>
                                        <p:strVal val="visible"/>
                                      </p:to>
                                    </p:set>
                                    <p:animEffect transition="in" filter="fade">
                                      <p:cBhvr>
                                        <p:cTn id="93" dur="500"/>
                                        <p:tgtEl>
                                          <p:spTgt spid="64"/>
                                        </p:tgtEl>
                                      </p:cBhvr>
                                    </p:animEffect>
                                  </p:childTnLst>
                                </p:cTn>
                              </p:par>
                              <p:par>
                                <p:cTn id="94" presetID="10" presetClass="entr" presetSubtype="0" fill="hold" nodeType="withEffect">
                                  <p:stCondLst>
                                    <p:cond delay="0"/>
                                  </p:stCondLst>
                                  <p:childTnLst>
                                    <p:set>
                                      <p:cBhvr>
                                        <p:cTn id="95" dur="1" fill="hold">
                                          <p:stCondLst>
                                            <p:cond delay="0"/>
                                          </p:stCondLst>
                                        </p:cTn>
                                        <p:tgtEl>
                                          <p:spTgt spid="65"/>
                                        </p:tgtEl>
                                        <p:attrNameLst>
                                          <p:attrName>style.visibility</p:attrName>
                                        </p:attrNameLst>
                                      </p:cBhvr>
                                      <p:to>
                                        <p:strVal val="visible"/>
                                      </p:to>
                                    </p:set>
                                    <p:animEffect transition="in" filter="fade">
                                      <p:cBhvr>
                                        <p:cTn id="96" dur="500"/>
                                        <p:tgtEl>
                                          <p:spTgt spid="65"/>
                                        </p:tgtEl>
                                      </p:cBhvr>
                                    </p:animEffect>
                                  </p:childTnLst>
                                </p:cTn>
                              </p:par>
                              <p:par>
                                <p:cTn id="97" presetID="10" presetClass="entr" presetSubtype="0" fill="hold" nodeType="withEffect">
                                  <p:stCondLst>
                                    <p:cond delay="0"/>
                                  </p:stCondLst>
                                  <p:childTnLst>
                                    <p:set>
                                      <p:cBhvr>
                                        <p:cTn id="98" dur="1" fill="hold">
                                          <p:stCondLst>
                                            <p:cond delay="0"/>
                                          </p:stCondLst>
                                        </p:cTn>
                                        <p:tgtEl>
                                          <p:spTgt spid="66"/>
                                        </p:tgtEl>
                                        <p:attrNameLst>
                                          <p:attrName>style.visibility</p:attrName>
                                        </p:attrNameLst>
                                      </p:cBhvr>
                                      <p:to>
                                        <p:strVal val="visible"/>
                                      </p:to>
                                    </p:set>
                                    <p:animEffect transition="in" filter="fade">
                                      <p:cBhvr>
                                        <p:cTn id="99" dur="500"/>
                                        <p:tgtEl>
                                          <p:spTgt spid="66"/>
                                        </p:tgtEl>
                                      </p:cBhvr>
                                    </p:animEffect>
                                  </p:childTnLst>
                                </p:cTn>
                              </p:par>
                              <p:par>
                                <p:cTn id="100" presetID="10" presetClass="entr" presetSubtype="0" fill="hold" nodeType="withEffect">
                                  <p:stCondLst>
                                    <p:cond delay="0"/>
                                  </p:stCondLst>
                                  <p:childTnLst>
                                    <p:set>
                                      <p:cBhvr>
                                        <p:cTn id="101" dur="1" fill="hold">
                                          <p:stCondLst>
                                            <p:cond delay="0"/>
                                          </p:stCondLst>
                                        </p:cTn>
                                        <p:tgtEl>
                                          <p:spTgt spid="67"/>
                                        </p:tgtEl>
                                        <p:attrNameLst>
                                          <p:attrName>style.visibility</p:attrName>
                                        </p:attrNameLst>
                                      </p:cBhvr>
                                      <p:to>
                                        <p:strVal val="visible"/>
                                      </p:to>
                                    </p:set>
                                    <p:animEffect transition="in" filter="fade">
                                      <p:cBhvr>
                                        <p:cTn id="102" dur="500"/>
                                        <p:tgtEl>
                                          <p:spTgt spid="67"/>
                                        </p:tgtEl>
                                      </p:cBhvr>
                                    </p:animEffect>
                                  </p:childTnLst>
                                </p:cTn>
                              </p:par>
                              <p:par>
                                <p:cTn id="103" presetID="10" presetClass="entr" presetSubtype="0" fill="hold" nodeType="withEffect">
                                  <p:stCondLst>
                                    <p:cond delay="0"/>
                                  </p:stCondLst>
                                  <p:childTnLst>
                                    <p:set>
                                      <p:cBhvr>
                                        <p:cTn id="104" dur="1" fill="hold">
                                          <p:stCondLst>
                                            <p:cond delay="0"/>
                                          </p:stCondLst>
                                        </p:cTn>
                                        <p:tgtEl>
                                          <p:spTgt spid="68"/>
                                        </p:tgtEl>
                                        <p:attrNameLst>
                                          <p:attrName>style.visibility</p:attrName>
                                        </p:attrNameLst>
                                      </p:cBhvr>
                                      <p:to>
                                        <p:strVal val="visible"/>
                                      </p:to>
                                    </p:set>
                                    <p:animEffect transition="in" filter="fade">
                                      <p:cBhvr>
                                        <p:cTn id="105" dur="500"/>
                                        <p:tgtEl>
                                          <p:spTgt spid="68"/>
                                        </p:tgtEl>
                                      </p:cBhvr>
                                    </p:animEffect>
                                  </p:childTnLst>
                                </p:cTn>
                              </p:par>
                              <p:par>
                                <p:cTn id="106" presetID="10" presetClass="entr" presetSubtype="0" fill="hold" nodeType="withEffect">
                                  <p:stCondLst>
                                    <p:cond delay="0"/>
                                  </p:stCondLst>
                                  <p:childTnLst>
                                    <p:set>
                                      <p:cBhvr>
                                        <p:cTn id="107" dur="1" fill="hold">
                                          <p:stCondLst>
                                            <p:cond delay="0"/>
                                          </p:stCondLst>
                                        </p:cTn>
                                        <p:tgtEl>
                                          <p:spTgt spid="69"/>
                                        </p:tgtEl>
                                        <p:attrNameLst>
                                          <p:attrName>style.visibility</p:attrName>
                                        </p:attrNameLst>
                                      </p:cBhvr>
                                      <p:to>
                                        <p:strVal val="visible"/>
                                      </p:to>
                                    </p:set>
                                    <p:animEffect transition="in" filter="fade">
                                      <p:cBhvr>
                                        <p:cTn id="108" dur="500"/>
                                        <p:tgtEl>
                                          <p:spTgt spid="69"/>
                                        </p:tgtEl>
                                      </p:cBhvr>
                                    </p:animEffect>
                                  </p:childTnLst>
                                </p:cTn>
                              </p:par>
                              <p:par>
                                <p:cTn id="109" presetID="10" presetClass="entr" presetSubtype="0" fill="hold" nodeType="withEffect">
                                  <p:stCondLst>
                                    <p:cond delay="0"/>
                                  </p:stCondLst>
                                  <p:childTnLst>
                                    <p:set>
                                      <p:cBhvr>
                                        <p:cTn id="110" dur="1" fill="hold">
                                          <p:stCondLst>
                                            <p:cond delay="0"/>
                                          </p:stCondLst>
                                        </p:cTn>
                                        <p:tgtEl>
                                          <p:spTgt spid="90"/>
                                        </p:tgtEl>
                                        <p:attrNameLst>
                                          <p:attrName>style.visibility</p:attrName>
                                        </p:attrNameLst>
                                      </p:cBhvr>
                                      <p:to>
                                        <p:strVal val="visible"/>
                                      </p:to>
                                    </p:set>
                                    <p:animEffect transition="in" filter="fade">
                                      <p:cBhvr>
                                        <p:cTn id="111" dur="500"/>
                                        <p:tgtEl>
                                          <p:spTgt spid="90"/>
                                        </p:tgtEl>
                                      </p:cBhvr>
                                    </p:animEffect>
                                  </p:childTnLst>
                                </p:cTn>
                              </p:par>
                              <p:par>
                                <p:cTn id="112" presetID="10" presetClass="entr" presetSubtype="0" fill="hold" nodeType="withEffect">
                                  <p:stCondLst>
                                    <p:cond delay="0"/>
                                  </p:stCondLst>
                                  <p:childTnLst>
                                    <p:set>
                                      <p:cBhvr>
                                        <p:cTn id="113" dur="1" fill="hold">
                                          <p:stCondLst>
                                            <p:cond delay="0"/>
                                          </p:stCondLst>
                                        </p:cTn>
                                        <p:tgtEl>
                                          <p:spTgt spid="91"/>
                                        </p:tgtEl>
                                        <p:attrNameLst>
                                          <p:attrName>style.visibility</p:attrName>
                                        </p:attrNameLst>
                                      </p:cBhvr>
                                      <p:to>
                                        <p:strVal val="visible"/>
                                      </p:to>
                                    </p:set>
                                    <p:animEffect transition="in" filter="fade">
                                      <p:cBhvr>
                                        <p:cTn id="114" dur="500"/>
                                        <p:tgtEl>
                                          <p:spTgt spid="91"/>
                                        </p:tgtEl>
                                      </p:cBhvr>
                                    </p:animEffect>
                                  </p:childTnLst>
                                </p:cTn>
                              </p:par>
                              <p:par>
                                <p:cTn id="115" presetID="10" presetClass="entr" presetSubtype="0" fill="hold" nodeType="withEffect">
                                  <p:stCondLst>
                                    <p:cond delay="0"/>
                                  </p:stCondLst>
                                  <p:childTnLst>
                                    <p:set>
                                      <p:cBhvr>
                                        <p:cTn id="116" dur="1" fill="hold">
                                          <p:stCondLst>
                                            <p:cond delay="0"/>
                                          </p:stCondLst>
                                        </p:cTn>
                                        <p:tgtEl>
                                          <p:spTgt spid="92"/>
                                        </p:tgtEl>
                                        <p:attrNameLst>
                                          <p:attrName>style.visibility</p:attrName>
                                        </p:attrNameLst>
                                      </p:cBhvr>
                                      <p:to>
                                        <p:strVal val="visible"/>
                                      </p:to>
                                    </p:set>
                                    <p:animEffect transition="in" filter="fade">
                                      <p:cBhvr>
                                        <p:cTn id="117" dur="500"/>
                                        <p:tgtEl>
                                          <p:spTgt spid="92"/>
                                        </p:tgtEl>
                                      </p:cBhvr>
                                    </p:animEffect>
                                  </p:childTnLst>
                                </p:cTn>
                              </p:par>
                              <p:par>
                                <p:cTn id="118" presetID="10" presetClass="entr" presetSubtype="0" fill="hold" nodeType="withEffect">
                                  <p:stCondLst>
                                    <p:cond delay="0"/>
                                  </p:stCondLst>
                                  <p:childTnLst>
                                    <p:set>
                                      <p:cBhvr>
                                        <p:cTn id="119" dur="1" fill="hold">
                                          <p:stCondLst>
                                            <p:cond delay="0"/>
                                          </p:stCondLst>
                                        </p:cTn>
                                        <p:tgtEl>
                                          <p:spTgt spid="93"/>
                                        </p:tgtEl>
                                        <p:attrNameLst>
                                          <p:attrName>style.visibility</p:attrName>
                                        </p:attrNameLst>
                                      </p:cBhvr>
                                      <p:to>
                                        <p:strVal val="visible"/>
                                      </p:to>
                                    </p:set>
                                    <p:animEffect transition="in" filter="fade">
                                      <p:cBhvr>
                                        <p:cTn id="120" dur="500"/>
                                        <p:tgtEl>
                                          <p:spTgt spid="93"/>
                                        </p:tgtEl>
                                      </p:cBhvr>
                                    </p:animEffect>
                                  </p:childTnLst>
                                </p:cTn>
                              </p:par>
                              <p:par>
                                <p:cTn id="121" presetID="10" presetClass="entr" presetSubtype="0" fill="hold" nodeType="withEffect">
                                  <p:stCondLst>
                                    <p:cond delay="0"/>
                                  </p:stCondLst>
                                  <p:childTnLst>
                                    <p:set>
                                      <p:cBhvr>
                                        <p:cTn id="122" dur="1" fill="hold">
                                          <p:stCondLst>
                                            <p:cond delay="0"/>
                                          </p:stCondLst>
                                        </p:cTn>
                                        <p:tgtEl>
                                          <p:spTgt spid="94"/>
                                        </p:tgtEl>
                                        <p:attrNameLst>
                                          <p:attrName>style.visibility</p:attrName>
                                        </p:attrNameLst>
                                      </p:cBhvr>
                                      <p:to>
                                        <p:strVal val="visible"/>
                                      </p:to>
                                    </p:set>
                                    <p:animEffect transition="in" filter="fade">
                                      <p:cBhvr>
                                        <p:cTn id="123" dur="500"/>
                                        <p:tgtEl>
                                          <p:spTgt spid="94"/>
                                        </p:tgtEl>
                                      </p:cBhvr>
                                    </p:animEffect>
                                  </p:childTnLst>
                                </p:cTn>
                              </p:par>
                              <p:par>
                                <p:cTn id="124" presetID="10" presetClass="entr" presetSubtype="0" fill="hold" nodeType="withEffect">
                                  <p:stCondLst>
                                    <p:cond delay="0"/>
                                  </p:stCondLst>
                                  <p:childTnLst>
                                    <p:set>
                                      <p:cBhvr>
                                        <p:cTn id="125" dur="1" fill="hold">
                                          <p:stCondLst>
                                            <p:cond delay="0"/>
                                          </p:stCondLst>
                                        </p:cTn>
                                        <p:tgtEl>
                                          <p:spTgt spid="95"/>
                                        </p:tgtEl>
                                        <p:attrNameLst>
                                          <p:attrName>style.visibility</p:attrName>
                                        </p:attrNameLst>
                                      </p:cBhvr>
                                      <p:to>
                                        <p:strVal val="visible"/>
                                      </p:to>
                                    </p:set>
                                    <p:animEffect transition="in" filter="fade">
                                      <p:cBhvr>
                                        <p:cTn id="126" dur="500"/>
                                        <p:tgtEl>
                                          <p:spTgt spid="95"/>
                                        </p:tgtEl>
                                      </p:cBhvr>
                                    </p:animEffect>
                                  </p:childTnLst>
                                </p:cTn>
                              </p:par>
                              <p:par>
                                <p:cTn id="127" presetID="10" presetClass="entr" presetSubtype="0" fill="hold" nodeType="withEffect">
                                  <p:stCondLst>
                                    <p:cond delay="0"/>
                                  </p:stCondLst>
                                  <p:childTnLst>
                                    <p:set>
                                      <p:cBhvr>
                                        <p:cTn id="128" dur="1" fill="hold">
                                          <p:stCondLst>
                                            <p:cond delay="0"/>
                                          </p:stCondLst>
                                        </p:cTn>
                                        <p:tgtEl>
                                          <p:spTgt spid="96"/>
                                        </p:tgtEl>
                                        <p:attrNameLst>
                                          <p:attrName>style.visibility</p:attrName>
                                        </p:attrNameLst>
                                      </p:cBhvr>
                                      <p:to>
                                        <p:strVal val="visible"/>
                                      </p:to>
                                    </p:set>
                                    <p:animEffect transition="in" filter="fade">
                                      <p:cBhvr>
                                        <p:cTn id="129" dur="500"/>
                                        <p:tgtEl>
                                          <p:spTgt spid="96"/>
                                        </p:tgtEl>
                                      </p:cBhvr>
                                    </p:animEffect>
                                  </p:childTnLst>
                                </p:cTn>
                              </p:par>
                              <p:par>
                                <p:cTn id="130" presetID="10" presetClass="entr" presetSubtype="0" fill="hold" nodeType="withEffect">
                                  <p:stCondLst>
                                    <p:cond delay="0"/>
                                  </p:stCondLst>
                                  <p:childTnLst>
                                    <p:set>
                                      <p:cBhvr>
                                        <p:cTn id="131" dur="1" fill="hold">
                                          <p:stCondLst>
                                            <p:cond delay="0"/>
                                          </p:stCondLst>
                                        </p:cTn>
                                        <p:tgtEl>
                                          <p:spTgt spid="97"/>
                                        </p:tgtEl>
                                        <p:attrNameLst>
                                          <p:attrName>style.visibility</p:attrName>
                                        </p:attrNameLst>
                                      </p:cBhvr>
                                      <p:to>
                                        <p:strVal val="visible"/>
                                      </p:to>
                                    </p:set>
                                    <p:animEffect transition="in" filter="fade">
                                      <p:cBhvr>
                                        <p:cTn id="132" dur="500"/>
                                        <p:tgtEl>
                                          <p:spTgt spid="97"/>
                                        </p:tgtEl>
                                      </p:cBhvr>
                                    </p:animEffect>
                                  </p:childTnLst>
                                </p:cTn>
                              </p:par>
                              <p:par>
                                <p:cTn id="133" presetID="10" presetClass="entr" presetSubtype="0" fill="hold" nodeType="withEffect">
                                  <p:stCondLst>
                                    <p:cond delay="0"/>
                                  </p:stCondLst>
                                  <p:childTnLst>
                                    <p:set>
                                      <p:cBhvr>
                                        <p:cTn id="134" dur="1" fill="hold">
                                          <p:stCondLst>
                                            <p:cond delay="0"/>
                                          </p:stCondLst>
                                        </p:cTn>
                                        <p:tgtEl>
                                          <p:spTgt spid="98"/>
                                        </p:tgtEl>
                                        <p:attrNameLst>
                                          <p:attrName>style.visibility</p:attrName>
                                        </p:attrNameLst>
                                      </p:cBhvr>
                                      <p:to>
                                        <p:strVal val="visible"/>
                                      </p:to>
                                    </p:set>
                                    <p:animEffect transition="in" filter="fade">
                                      <p:cBhvr>
                                        <p:cTn id="135" dur="500"/>
                                        <p:tgtEl>
                                          <p:spTgt spid="98"/>
                                        </p:tgtEl>
                                      </p:cBhvr>
                                    </p:animEffect>
                                  </p:childTnLst>
                                </p:cTn>
                              </p:par>
                              <p:par>
                                <p:cTn id="136" presetID="10" presetClass="entr" presetSubtype="0" fill="hold" nodeType="withEffect">
                                  <p:stCondLst>
                                    <p:cond delay="0"/>
                                  </p:stCondLst>
                                  <p:childTnLst>
                                    <p:set>
                                      <p:cBhvr>
                                        <p:cTn id="137" dur="1" fill="hold">
                                          <p:stCondLst>
                                            <p:cond delay="0"/>
                                          </p:stCondLst>
                                        </p:cTn>
                                        <p:tgtEl>
                                          <p:spTgt spid="99"/>
                                        </p:tgtEl>
                                        <p:attrNameLst>
                                          <p:attrName>style.visibility</p:attrName>
                                        </p:attrNameLst>
                                      </p:cBhvr>
                                      <p:to>
                                        <p:strVal val="visible"/>
                                      </p:to>
                                    </p:set>
                                    <p:animEffect transition="in" filter="fade">
                                      <p:cBhvr>
                                        <p:cTn id="138" dur="500"/>
                                        <p:tgtEl>
                                          <p:spTgt spid="99"/>
                                        </p:tgtEl>
                                      </p:cBhvr>
                                    </p:animEffect>
                                  </p:childTnLst>
                                </p:cTn>
                              </p:par>
                              <p:par>
                                <p:cTn id="139" presetID="10" presetClass="entr" presetSubtype="0" fill="hold" nodeType="withEffect">
                                  <p:stCondLst>
                                    <p:cond delay="0"/>
                                  </p:stCondLst>
                                  <p:childTnLst>
                                    <p:set>
                                      <p:cBhvr>
                                        <p:cTn id="140" dur="1" fill="hold">
                                          <p:stCondLst>
                                            <p:cond delay="0"/>
                                          </p:stCondLst>
                                        </p:cTn>
                                        <p:tgtEl>
                                          <p:spTgt spid="13"/>
                                        </p:tgtEl>
                                        <p:attrNameLst>
                                          <p:attrName>style.visibility</p:attrName>
                                        </p:attrNameLst>
                                      </p:cBhvr>
                                      <p:to>
                                        <p:strVal val="visible"/>
                                      </p:to>
                                    </p:set>
                                    <p:animEffect transition="in" filter="fade">
                                      <p:cBhvr>
                                        <p:cTn id="141" dur="500"/>
                                        <p:tgtEl>
                                          <p:spTgt spid="13"/>
                                        </p:tgtEl>
                                      </p:cBhvr>
                                    </p:animEffect>
                                  </p:childTnLst>
                                </p:cTn>
                              </p:par>
                              <p:par>
                                <p:cTn id="142" presetID="10" presetClass="entr" presetSubtype="0" fill="hold" nodeType="withEffect">
                                  <p:stCondLst>
                                    <p:cond delay="0"/>
                                  </p:stCondLst>
                                  <p:childTnLst>
                                    <p:set>
                                      <p:cBhvr>
                                        <p:cTn id="143" dur="1" fill="hold">
                                          <p:stCondLst>
                                            <p:cond delay="0"/>
                                          </p:stCondLst>
                                        </p:cTn>
                                        <p:tgtEl>
                                          <p:spTgt spid="101"/>
                                        </p:tgtEl>
                                        <p:attrNameLst>
                                          <p:attrName>style.visibility</p:attrName>
                                        </p:attrNameLst>
                                      </p:cBhvr>
                                      <p:to>
                                        <p:strVal val="visible"/>
                                      </p:to>
                                    </p:set>
                                    <p:animEffect transition="in" filter="fade">
                                      <p:cBhvr>
                                        <p:cTn id="144" dur="500"/>
                                        <p:tgtEl>
                                          <p:spTgt spid="101"/>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14"/>
                                        </p:tgtEl>
                                        <p:attrNameLst>
                                          <p:attrName>style.visibility</p:attrName>
                                        </p:attrNameLst>
                                      </p:cBhvr>
                                      <p:to>
                                        <p:strVal val="visible"/>
                                      </p:to>
                                    </p:set>
                                    <p:animEffect transition="in" filter="fade">
                                      <p:cBhvr>
                                        <p:cTn id="147" dur="500"/>
                                        <p:tgtEl>
                                          <p:spTgt spid="14"/>
                                        </p:tgtEl>
                                      </p:cBhvr>
                                    </p:animEffect>
                                  </p:childTnLst>
                                </p:cTn>
                              </p:par>
                              <p:par>
                                <p:cTn id="148" presetID="10" presetClass="entr" presetSubtype="0" fill="hold" nodeType="withEffect">
                                  <p:stCondLst>
                                    <p:cond delay="0"/>
                                  </p:stCondLst>
                                  <p:childTnLst>
                                    <p:set>
                                      <p:cBhvr>
                                        <p:cTn id="149" dur="1" fill="hold">
                                          <p:stCondLst>
                                            <p:cond delay="0"/>
                                          </p:stCondLst>
                                        </p:cTn>
                                        <p:tgtEl>
                                          <p:spTgt spid="102"/>
                                        </p:tgtEl>
                                        <p:attrNameLst>
                                          <p:attrName>style.visibility</p:attrName>
                                        </p:attrNameLst>
                                      </p:cBhvr>
                                      <p:to>
                                        <p:strVal val="visible"/>
                                      </p:to>
                                    </p:set>
                                    <p:animEffect transition="in" filter="fade">
                                      <p:cBhvr>
                                        <p:cTn id="150" dur="500"/>
                                        <p:tgtEl>
                                          <p:spTgt spid="102"/>
                                        </p:tgtEl>
                                      </p:cBhvr>
                                    </p:animEffect>
                                  </p:childTnLst>
                                </p:cTn>
                              </p:par>
                              <p:par>
                                <p:cTn id="151" presetID="10" presetClass="entr" presetSubtype="0" fill="hold" nodeType="withEffect">
                                  <p:stCondLst>
                                    <p:cond delay="0"/>
                                  </p:stCondLst>
                                  <p:childTnLst>
                                    <p:set>
                                      <p:cBhvr>
                                        <p:cTn id="152" dur="1" fill="hold">
                                          <p:stCondLst>
                                            <p:cond delay="0"/>
                                          </p:stCondLst>
                                        </p:cTn>
                                        <p:tgtEl>
                                          <p:spTgt spid="103"/>
                                        </p:tgtEl>
                                        <p:attrNameLst>
                                          <p:attrName>style.visibility</p:attrName>
                                        </p:attrNameLst>
                                      </p:cBhvr>
                                      <p:to>
                                        <p:strVal val="visible"/>
                                      </p:to>
                                    </p:set>
                                    <p:animEffect transition="in" filter="fade">
                                      <p:cBhvr>
                                        <p:cTn id="153" dur="500"/>
                                        <p:tgtEl>
                                          <p:spTgt spid="103"/>
                                        </p:tgtEl>
                                      </p:cBhvr>
                                    </p:animEffect>
                                  </p:childTnLst>
                                </p:cTn>
                              </p:par>
                              <p:par>
                                <p:cTn id="154" presetID="10" presetClass="entr" presetSubtype="0" fill="hold" nodeType="withEffect">
                                  <p:stCondLst>
                                    <p:cond delay="0"/>
                                  </p:stCondLst>
                                  <p:childTnLst>
                                    <p:set>
                                      <p:cBhvr>
                                        <p:cTn id="155" dur="1" fill="hold">
                                          <p:stCondLst>
                                            <p:cond delay="0"/>
                                          </p:stCondLst>
                                        </p:cTn>
                                        <p:tgtEl>
                                          <p:spTgt spid="104"/>
                                        </p:tgtEl>
                                        <p:attrNameLst>
                                          <p:attrName>style.visibility</p:attrName>
                                        </p:attrNameLst>
                                      </p:cBhvr>
                                      <p:to>
                                        <p:strVal val="visible"/>
                                      </p:to>
                                    </p:set>
                                    <p:animEffect transition="in" filter="fade">
                                      <p:cBhvr>
                                        <p:cTn id="156" dur="500"/>
                                        <p:tgtEl>
                                          <p:spTgt spid="104"/>
                                        </p:tgtEl>
                                      </p:cBhvr>
                                    </p:animEffect>
                                  </p:childTnLst>
                                </p:cTn>
                              </p:par>
                              <p:par>
                                <p:cTn id="157" presetID="10" presetClass="entr" presetSubtype="0" fill="hold" nodeType="withEffect">
                                  <p:stCondLst>
                                    <p:cond delay="0"/>
                                  </p:stCondLst>
                                  <p:childTnLst>
                                    <p:set>
                                      <p:cBhvr>
                                        <p:cTn id="158" dur="1" fill="hold">
                                          <p:stCondLst>
                                            <p:cond delay="0"/>
                                          </p:stCondLst>
                                        </p:cTn>
                                        <p:tgtEl>
                                          <p:spTgt spid="105"/>
                                        </p:tgtEl>
                                        <p:attrNameLst>
                                          <p:attrName>style.visibility</p:attrName>
                                        </p:attrNameLst>
                                      </p:cBhvr>
                                      <p:to>
                                        <p:strVal val="visible"/>
                                      </p:to>
                                    </p:set>
                                    <p:animEffect transition="in" filter="fade">
                                      <p:cBhvr>
                                        <p:cTn id="159" dur="500"/>
                                        <p:tgtEl>
                                          <p:spTgt spid="105"/>
                                        </p:tgtEl>
                                      </p:cBhvr>
                                    </p:animEffect>
                                  </p:childTnLst>
                                </p:cTn>
                              </p:par>
                              <p:par>
                                <p:cTn id="160" presetID="10" presetClass="entr" presetSubtype="0" fill="hold" nodeType="withEffect">
                                  <p:stCondLst>
                                    <p:cond delay="0"/>
                                  </p:stCondLst>
                                  <p:childTnLst>
                                    <p:set>
                                      <p:cBhvr>
                                        <p:cTn id="161" dur="1" fill="hold">
                                          <p:stCondLst>
                                            <p:cond delay="0"/>
                                          </p:stCondLst>
                                        </p:cTn>
                                        <p:tgtEl>
                                          <p:spTgt spid="106"/>
                                        </p:tgtEl>
                                        <p:attrNameLst>
                                          <p:attrName>style.visibility</p:attrName>
                                        </p:attrNameLst>
                                      </p:cBhvr>
                                      <p:to>
                                        <p:strVal val="visible"/>
                                      </p:to>
                                    </p:set>
                                    <p:animEffect transition="in" filter="fade">
                                      <p:cBhvr>
                                        <p:cTn id="162" dur="500"/>
                                        <p:tgtEl>
                                          <p:spTgt spid="106"/>
                                        </p:tgtEl>
                                      </p:cBhvr>
                                    </p:animEffect>
                                  </p:childTnLst>
                                </p:cTn>
                              </p:par>
                              <p:par>
                                <p:cTn id="163" presetID="10" presetClass="entr" presetSubtype="0" fill="hold" nodeType="withEffect">
                                  <p:stCondLst>
                                    <p:cond delay="0"/>
                                  </p:stCondLst>
                                  <p:childTnLst>
                                    <p:set>
                                      <p:cBhvr>
                                        <p:cTn id="164" dur="1" fill="hold">
                                          <p:stCondLst>
                                            <p:cond delay="0"/>
                                          </p:stCondLst>
                                        </p:cTn>
                                        <p:tgtEl>
                                          <p:spTgt spid="107"/>
                                        </p:tgtEl>
                                        <p:attrNameLst>
                                          <p:attrName>style.visibility</p:attrName>
                                        </p:attrNameLst>
                                      </p:cBhvr>
                                      <p:to>
                                        <p:strVal val="visible"/>
                                      </p:to>
                                    </p:set>
                                    <p:animEffect transition="in" filter="fade">
                                      <p:cBhvr>
                                        <p:cTn id="165" dur="500"/>
                                        <p:tgtEl>
                                          <p:spTgt spid="107"/>
                                        </p:tgtEl>
                                      </p:cBhvr>
                                    </p:animEffect>
                                  </p:childTnLst>
                                </p:cTn>
                              </p:par>
                              <p:par>
                                <p:cTn id="166" presetID="10" presetClass="entr" presetSubtype="0" fill="hold" nodeType="withEffect">
                                  <p:stCondLst>
                                    <p:cond delay="0"/>
                                  </p:stCondLst>
                                  <p:childTnLst>
                                    <p:set>
                                      <p:cBhvr>
                                        <p:cTn id="167" dur="1" fill="hold">
                                          <p:stCondLst>
                                            <p:cond delay="0"/>
                                          </p:stCondLst>
                                        </p:cTn>
                                        <p:tgtEl>
                                          <p:spTgt spid="108"/>
                                        </p:tgtEl>
                                        <p:attrNameLst>
                                          <p:attrName>style.visibility</p:attrName>
                                        </p:attrNameLst>
                                      </p:cBhvr>
                                      <p:to>
                                        <p:strVal val="visible"/>
                                      </p:to>
                                    </p:set>
                                    <p:animEffect transition="in" filter="fade">
                                      <p:cBhvr>
                                        <p:cTn id="168" dur="500"/>
                                        <p:tgtEl>
                                          <p:spTgt spid="108"/>
                                        </p:tgtEl>
                                      </p:cBhvr>
                                    </p:animEffect>
                                  </p:childTnLst>
                                </p:cTn>
                              </p:par>
                              <p:par>
                                <p:cTn id="169" presetID="10" presetClass="entr" presetSubtype="0" fill="hold" nodeType="withEffect">
                                  <p:stCondLst>
                                    <p:cond delay="0"/>
                                  </p:stCondLst>
                                  <p:childTnLst>
                                    <p:set>
                                      <p:cBhvr>
                                        <p:cTn id="170" dur="1" fill="hold">
                                          <p:stCondLst>
                                            <p:cond delay="0"/>
                                          </p:stCondLst>
                                        </p:cTn>
                                        <p:tgtEl>
                                          <p:spTgt spid="109"/>
                                        </p:tgtEl>
                                        <p:attrNameLst>
                                          <p:attrName>style.visibility</p:attrName>
                                        </p:attrNameLst>
                                      </p:cBhvr>
                                      <p:to>
                                        <p:strVal val="visible"/>
                                      </p:to>
                                    </p:set>
                                    <p:animEffect transition="in" filter="fade">
                                      <p:cBhvr>
                                        <p:cTn id="171" dur="500"/>
                                        <p:tgtEl>
                                          <p:spTgt spid="109"/>
                                        </p:tgtEl>
                                      </p:cBhvr>
                                    </p:animEffect>
                                  </p:childTnLst>
                                </p:cTn>
                              </p:par>
                              <p:par>
                                <p:cTn id="172" presetID="10" presetClass="entr" presetSubtype="0" fill="hold" nodeType="withEffect">
                                  <p:stCondLst>
                                    <p:cond delay="0"/>
                                  </p:stCondLst>
                                  <p:childTnLst>
                                    <p:set>
                                      <p:cBhvr>
                                        <p:cTn id="173" dur="1" fill="hold">
                                          <p:stCondLst>
                                            <p:cond delay="0"/>
                                          </p:stCondLst>
                                        </p:cTn>
                                        <p:tgtEl>
                                          <p:spTgt spid="110"/>
                                        </p:tgtEl>
                                        <p:attrNameLst>
                                          <p:attrName>style.visibility</p:attrName>
                                        </p:attrNameLst>
                                      </p:cBhvr>
                                      <p:to>
                                        <p:strVal val="visible"/>
                                      </p:to>
                                    </p:set>
                                    <p:animEffect transition="in" filter="fade">
                                      <p:cBhvr>
                                        <p:cTn id="174" dur="500"/>
                                        <p:tgtEl>
                                          <p:spTgt spid="110"/>
                                        </p:tgtEl>
                                      </p:cBhvr>
                                    </p:animEffect>
                                  </p:childTnLst>
                                </p:cTn>
                              </p:par>
                              <p:par>
                                <p:cTn id="175" presetID="10" presetClass="entr" presetSubtype="0" fill="hold" nodeType="withEffect">
                                  <p:stCondLst>
                                    <p:cond delay="0"/>
                                  </p:stCondLst>
                                  <p:childTnLst>
                                    <p:set>
                                      <p:cBhvr>
                                        <p:cTn id="176" dur="1" fill="hold">
                                          <p:stCondLst>
                                            <p:cond delay="0"/>
                                          </p:stCondLst>
                                        </p:cTn>
                                        <p:tgtEl>
                                          <p:spTgt spid="111"/>
                                        </p:tgtEl>
                                        <p:attrNameLst>
                                          <p:attrName>style.visibility</p:attrName>
                                        </p:attrNameLst>
                                      </p:cBhvr>
                                      <p:to>
                                        <p:strVal val="visible"/>
                                      </p:to>
                                    </p:set>
                                    <p:animEffect transition="in" filter="fade">
                                      <p:cBhvr>
                                        <p:cTn id="177" dur="500"/>
                                        <p:tgtEl>
                                          <p:spTgt spid="111"/>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40"/>
                                        </p:tgtEl>
                                        <p:attrNameLst>
                                          <p:attrName>style.visibility</p:attrName>
                                        </p:attrNameLst>
                                      </p:cBhvr>
                                      <p:to>
                                        <p:strVal val="visible"/>
                                      </p:to>
                                    </p:set>
                                    <p:animEffect transition="in" filter="fade">
                                      <p:cBhvr>
                                        <p:cTn id="18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4" grpId="0"/>
      <p:bldP spid="25" grpId="0"/>
      <p:bldP spid="29" grpId="0"/>
      <p:bldP spid="30" grpId="0"/>
      <p:bldP spid="40" grpId="0"/>
      <p:bldP spid="27" grpId="0"/>
      <p:bldP spid="31" grpId="0"/>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C977983-2D96-D043-90D2-EC073E77FA9B}"/>
              </a:ext>
            </a:extLst>
          </p:cNvPr>
          <p:cNvSpPr txBox="1">
            <a:spLocks/>
          </p:cNvSpPr>
          <p:nvPr/>
        </p:nvSpPr>
        <p:spPr>
          <a:xfrm>
            <a:off x="4064209" y="1839389"/>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dirty="0">
                <a:ea typeface="Akzidenz-Grotesk BQ Medium" charset="0"/>
                <a:cs typeface="Akzidenz-Grotesk BQ Medium" charset="0"/>
              </a:rPr>
              <a:t>Proposal</a:t>
            </a:r>
          </a:p>
        </p:txBody>
      </p:sp>
      <p:sp>
        <p:nvSpPr>
          <p:cNvPr id="7" name="Content Placeholder 2">
            <a:extLst>
              <a:ext uri="{FF2B5EF4-FFF2-40B4-BE49-F238E27FC236}">
                <a16:creationId xmlns:a16="http://schemas.microsoft.com/office/drawing/2014/main" id="{5E4B4E26-2FFD-CD4C-85E5-0100311E3E85}"/>
              </a:ext>
            </a:extLst>
          </p:cNvPr>
          <p:cNvSpPr txBox="1">
            <a:spLocks/>
          </p:cNvSpPr>
          <p:nvPr/>
        </p:nvSpPr>
        <p:spPr>
          <a:xfrm>
            <a:off x="2067340" y="2400342"/>
            <a:ext cx="8057322" cy="11724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Font typeface="Arial" panose="020B0604020202020204" pitchFamily="34" charset="0"/>
              <a:buNone/>
              <a:defRPr/>
            </a:pPr>
            <a:r>
              <a:rPr lang="en-US" sz="2400" dirty="0">
                <a:ea typeface="Akzidenz-Grotesk BQ Light" charset="0"/>
                <a:cs typeface="Akzidenz-Grotesk BQ Light" charset="0"/>
              </a:rPr>
              <a:t>Create an inexpensive bone conduction hearing aid by leveraging recent advances in beamforming</a:t>
            </a:r>
          </a:p>
        </p:txBody>
      </p:sp>
    </p:spTree>
    <p:extLst>
      <p:ext uri="{BB962C8B-B14F-4D97-AF65-F5344CB8AC3E}">
        <p14:creationId xmlns:p14="http://schemas.microsoft.com/office/powerpoint/2010/main" val="31986553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E86EC76-88B8-1646-BAAC-4F0EB46C0888}"/>
              </a:ext>
            </a:extLst>
          </p:cNvPr>
          <p:cNvSpPr txBox="1">
            <a:spLocks/>
          </p:cNvSpPr>
          <p:nvPr/>
        </p:nvSpPr>
        <p:spPr>
          <a:xfrm>
            <a:off x="-671655" y="564412"/>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Beamforming</a:t>
            </a:r>
          </a:p>
        </p:txBody>
      </p:sp>
      <p:sp>
        <p:nvSpPr>
          <p:cNvPr id="7" name="TextBox 6">
            <a:extLst>
              <a:ext uri="{FF2B5EF4-FFF2-40B4-BE49-F238E27FC236}">
                <a16:creationId xmlns:a16="http://schemas.microsoft.com/office/drawing/2014/main" id="{6A2D1BEC-EB3B-A34E-A8A4-FF91B99314BB}"/>
              </a:ext>
            </a:extLst>
          </p:cNvPr>
          <p:cNvSpPr txBox="1"/>
          <p:nvPr/>
        </p:nvSpPr>
        <p:spPr>
          <a:xfrm>
            <a:off x="676666" y="1754338"/>
            <a:ext cx="3184157" cy="307777"/>
          </a:xfrm>
          <a:prstGeom prst="rect">
            <a:avLst/>
          </a:prstGeom>
          <a:noFill/>
        </p:spPr>
        <p:txBody>
          <a:bodyPr wrap="square" rtlCol="0">
            <a:spAutoFit/>
          </a:bodyPr>
          <a:lstStyle/>
          <a:p>
            <a:r>
              <a:rPr lang="en-US" sz="1400" dirty="0"/>
              <a:t>1. Set up multiple microphones</a:t>
            </a:r>
          </a:p>
        </p:txBody>
      </p:sp>
      <p:pic>
        <p:nvPicPr>
          <p:cNvPr id="18" name="Picture 17">
            <a:extLst>
              <a:ext uri="{FF2B5EF4-FFF2-40B4-BE49-F238E27FC236}">
                <a16:creationId xmlns:a16="http://schemas.microsoft.com/office/drawing/2014/main" id="{F2C4ADB6-D532-C44C-9AD6-87E81C472EE9}"/>
              </a:ext>
            </a:extLst>
          </p:cNvPr>
          <p:cNvPicPr>
            <a:picLocks noChangeAspect="1"/>
          </p:cNvPicPr>
          <p:nvPr/>
        </p:nvPicPr>
        <p:blipFill>
          <a:blip r:embed="rId3"/>
          <a:stretch>
            <a:fillRect/>
          </a:stretch>
        </p:blipFill>
        <p:spPr>
          <a:xfrm>
            <a:off x="10092355" y="5327242"/>
            <a:ext cx="510488" cy="959365"/>
          </a:xfrm>
          <a:prstGeom prst="rect">
            <a:avLst/>
          </a:prstGeom>
        </p:spPr>
      </p:pic>
      <p:pic>
        <p:nvPicPr>
          <p:cNvPr id="19" name="Picture 18">
            <a:extLst>
              <a:ext uri="{FF2B5EF4-FFF2-40B4-BE49-F238E27FC236}">
                <a16:creationId xmlns:a16="http://schemas.microsoft.com/office/drawing/2014/main" id="{3A9A48B2-B42C-B740-9361-6EF730D4B4E3}"/>
              </a:ext>
            </a:extLst>
          </p:cNvPr>
          <p:cNvPicPr>
            <a:picLocks noChangeAspect="1"/>
          </p:cNvPicPr>
          <p:nvPr/>
        </p:nvPicPr>
        <p:blipFill>
          <a:blip r:embed="rId3"/>
          <a:stretch>
            <a:fillRect/>
          </a:stretch>
        </p:blipFill>
        <p:spPr>
          <a:xfrm>
            <a:off x="8089401" y="5327242"/>
            <a:ext cx="510488" cy="959365"/>
          </a:xfrm>
          <a:prstGeom prst="rect">
            <a:avLst/>
          </a:prstGeom>
        </p:spPr>
      </p:pic>
      <p:sp>
        <p:nvSpPr>
          <p:cNvPr id="20" name="Content Placeholder 2">
            <a:extLst>
              <a:ext uri="{FF2B5EF4-FFF2-40B4-BE49-F238E27FC236}">
                <a16:creationId xmlns:a16="http://schemas.microsoft.com/office/drawing/2014/main" id="{99A7C77D-0E88-BB49-8810-8902A7002E4C}"/>
              </a:ext>
            </a:extLst>
          </p:cNvPr>
          <p:cNvSpPr txBox="1">
            <a:spLocks/>
          </p:cNvSpPr>
          <p:nvPr/>
        </p:nvSpPr>
        <p:spPr>
          <a:xfrm>
            <a:off x="676666" y="1077542"/>
            <a:ext cx="2991207" cy="578511"/>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defRPr/>
            </a:pPr>
            <a:r>
              <a:rPr lang="en-US" sz="2400" dirty="0">
                <a:ea typeface="Akzidenz-Grotesk BQ Light" charset="0"/>
                <a:cs typeface="Akzidenz-Grotesk BQ Light" charset="0"/>
              </a:rPr>
              <a:t>A process that uses multiple inputs with directionality and time delays to amplify signals and reduce noise</a:t>
            </a:r>
          </a:p>
        </p:txBody>
      </p:sp>
      <p:sp>
        <p:nvSpPr>
          <p:cNvPr id="21" name="Arc 20">
            <a:extLst>
              <a:ext uri="{FF2B5EF4-FFF2-40B4-BE49-F238E27FC236}">
                <a16:creationId xmlns:a16="http://schemas.microsoft.com/office/drawing/2014/main" id="{53FD8FDB-706B-1848-A931-5063AA4C524D}"/>
              </a:ext>
            </a:extLst>
          </p:cNvPr>
          <p:cNvSpPr/>
          <p:nvPr/>
        </p:nvSpPr>
        <p:spPr>
          <a:xfrm rot="20643704">
            <a:off x="1152471" y="2625949"/>
            <a:ext cx="3898340" cy="4082998"/>
          </a:xfrm>
          <a:prstGeom prst="arc">
            <a:avLst>
              <a:gd name="adj1" fmla="val 17567675"/>
              <a:gd name="adj2" fmla="val 479871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Arc 21">
            <a:extLst>
              <a:ext uri="{FF2B5EF4-FFF2-40B4-BE49-F238E27FC236}">
                <a16:creationId xmlns:a16="http://schemas.microsoft.com/office/drawing/2014/main" id="{964D0B1E-E592-E449-B0EE-6271C543792B}"/>
              </a:ext>
            </a:extLst>
          </p:cNvPr>
          <p:cNvSpPr/>
          <p:nvPr/>
        </p:nvSpPr>
        <p:spPr>
          <a:xfrm rot="20063968">
            <a:off x="694518" y="3587868"/>
            <a:ext cx="2680038" cy="2859648"/>
          </a:xfrm>
          <a:prstGeom prst="arc">
            <a:avLst>
              <a:gd name="adj1" fmla="val 18028224"/>
              <a:gd name="adj2" fmla="val 530956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Arc 22">
            <a:extLst>
              <a:ext uri="{FF2B5EF4-FFF2-40B4-BE49-F238E27FC236}">
                <a16:creationId xmlns:a16="http://schemas.microsoft.com/office/drawing/2014/main" id="{38DEC992-646C-5C4C-884D-4A32C2B11463}"/>
              </a:ext>
            </a:extLst>
          </p:cNvPr>
          <p:cNvSpPr/>
          <p:nvPr/>
        </p:nvSpPr>
        <p:spPr>
          <a:xfrm rot="20390534">
            <a:off x="2052463" y="1512053"/>
            <a:ext cx="5027368" cy="5265506"/>
          </a:xfrm>
          <a:prstGeom prst="arc">
            <a:avLst>
              <a:gd name="adj1" fmla="val 18143788"/>
              <a:gd name="adj2" fmla="val 530956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Arc 23">
            <a:extLst>
              <a:ext uri="{FF2B5EF4-FFF2-40B4-BE49-F238E27FC236}">
                <a16:creationId xmlns:a16="http://schemas.microsoft.com/office/drawing/2014/main" id="{0AA19F8F-72DB-C045-9333-002582B086B8}"/>
              </a:ext>
            </a:extLst>
          </p:cNvPr>
          <p:cNvSpPr/>
          <p:nvPr/>
        </p:nvSpPr>
        <p:spPr>
          <a:xfrm rot="21105612">
            <a:off x="2879223" y="298498"/>
            <a:ext cx="6579247" cy="6890895"/>
          </a:xfrm>
          <a:prstGeom prst="arc">
            <a:avLst>
              <a:gd name="adj1" fmla="val 17913997"/>
              <a:gd name="adj2" fmla="val 416575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9" name="Picture 8">
            <a:extLst>
              <a:ext uri="{FF2B5EF4-FFF2-40B4-BE49-F238E27FC236}">
                <a16:creationId xmlns:a16="http://schemas.microsoft.com/office/drawing/2014/main" id="{7DC81189-1180-2C45-8101-A5701134735B}"/>
              </a:ext>
            </a:extLst>
          </p:cNvPr>
          <p:cNvPicPr>
            <a:picLocks noChangeAspect="1"/>
          </p:cNvPicPr>
          <p:nvPr/>
        </p:nvPicPr>
        <p:blipFill>
          <a:blip r:embed="rId4"/>
          <a:stretch>
            <a:fillRect/>
          </a:stretch>
        </p:blipFill>
        <p:spPr>
          <a:xfrm>
            <a:off x="910104" y="4474477"/>
            <a:ext cx="1358640" cy="1713396"/>
          </a:xfrm>
          <a:prstGeom prst="rect">
            <a:avLst/>
          </a:prstGeom>
        </p:spPr>
      </p:pic>
      <p:pic>
        <p:nvPicPr>
          <p:cNvPr id="26" name="Picture 25">
            <a:extLst>
              <a:ext uri="{FF2B5EF4-FFF2-40B4-BE49-F238E27FC236}">
                <a16:creationId xmlns:a16="http://schemas.microsoft.com/office/drawing/2014/main" id="{797C2F1E-3640-764E-9A20-1AC43C737C8E}"/>
              </a:ext>
            </a:extLst>
          </p:cNvPr>
          <p:cNvPicPr>
            <a:picLocks noChangeAspect="1"/>
          </p:cNvPicPr>
          <p:nvPr/>
        </p:nvPicPr>
        <p:blipFill>
          <a:blip r:embed="rId3"/>
          <a:stretch>
            <a:fillRect/>
          </a:stretch>
        </p:blipFill>
        <p:spPr>
          <a:xfrm>
            <a:off x="8089401" y="5327241"/>
            <a:ext cx="510488" cy="959365"/>
          </a:xfrm>
          <a:prstGeom prst="rect">
            <a:avLst/>
          </a:prstGeom>
          <a:effectLst>
            <a:glow rad="139700">
              <a:srgbClr val="FF0000">
                <a:alpha val="40000"/>
              </a:srgbClr>
            </a:glow>
          </a:effectLst>
        </p:spPr>
      </p:pic>
      <p:pic>
        <p:nvPicPr>
          <p:cNvPr id="27" name="Picture 26">
            <a:extLst>
              <a:ext uri="{FF2B5EF4-FFF2-40B4-BE49-F238E27FC236}">
                <a16:creationId xmlns:a16="http://schemas.microsoft.com/office/drawing/2014/main" id="{179EFB3B-7A22-E947-9737-5968342445EF}"/>
              </a:ext>
            </a:extLst>
          </p:cNvPr>
          <p:cNvPicPr>
            <a:picLocks noChangeAspect="1"/>
          </p:cNvPicPr>
          <p:nvPr/>
        </p:nvPicPr>
        <p:blipFill>
          <a:blip r:embed="rId3"/>
          <a:stretch>
            <a:fillRect/>
          </a:stretch>
        </p:blipFill>
        <p:spPr>
          <a:xfrm>
            <a:off x="10092355" y="5327241"/>
            <a:ext cx="510488" cy="959365"/>
          </a:xfrm>
          <a:prstGeom prst="rect">
            <a:avLst/>
          </a:prstGeom>
          <a:effectLst>
            <a:glow rad="139700">
              <a:schemeClr val="accent5">
                <a:satMod val="175000"/>
                <a:alpha val="40000"/>
              </a:schemeClr>
            </a:glow>
          </a:effectLst>
        </p:spPr>
      </p:pic>
    </p:spTree>
    <p:extLst>
      <p:ext uri="{BB962C8B-B14F-4D97-AF65-F5344CB8AC3E}">
        <p14:creationId xmlns:p14="http://schemas.microsoft.com/office/powerpoint/2010/main" val="13812535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500"/>
                                        <p:tgtEl>
                                          <p:spTgt spid="2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37" presetClass="entr" presetSubtype="0" fill="hold"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1000"/>
                                        <p:tgtEl>
                                          <p:spTgt spid="18"/>
                                        </p:tgtEl>
                                      </p:cBhvr>
                                    </p:animEffect>
                                    <p:anim calcmode="lin" valueType="num">
                                      <p:cBhvr>
                                        <p:cTn id="38" dur="1000" fill="hold"/>
                                        <p:tgtEl>
                                          <p:spTgt spid="18"/>
                                        </p:tgtEl>
                                        <p:attrNameLst>
                                          <p:attrName>ppt_x</p:attrName>
                                        </p:attrNameLst>
                                      </p:cBhvr>
                                      <p:tavLst>
                                        <p:tav tm="0">
                                          <p:val>
                                            <p:strVal val="#ppt_x"/>
                                          </p:val>
                                        </p:tav>
                                        <p:tav tm="100000">
                                          <p:val>
                                            <p:strVal val="#ppt_x"/>
                                          </p:val>
                                        </p:tav>
                                      </p:tavLst>
                                    </p:anim>
                                    <p:anim calcmode="lin" valueType="num">
                                      <p:cBhvr>
                                        <p:cTn id="39" dur="900" decel="100000" fill="hold"/>
                                        <p:tgtEl>
                                          <p:spTgt spid="18"/>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par>
                                <p:cTn id="41" presetID="37" presetClass="entr" presetSubtype="0"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1000"/>
                                        <p:tgtEl>
                                          <p:spTgt spid="19"/>
                                        </p:tgtEl>
                                      </p:cBhvr>
                                    </p:animEffect>
                                    <p:anim calcmode="lin" valueType="num">
                                      <p:cBhvr>
                                        <p:cTn id="44" dur="1000" fill="hold"/>
                                        <p:tgtEl>
                                          <p:spTgt spid="19"/>
                                        </p:tgtEl>
                                        <p:attrNameLst>
                                          <p:attrName>ppt_x</p:attrName>
                                        </p:attrNameLst>
                                      </p:cBhvr>
                                      <p:tavLst>
                                        <p:tav tm="0">
                                          <p:val>
                                            <p:strVal val="#ppt_x"/>
                                          </p:val>
                                        </p:tav>
                                        <p:tav tm="100000">
                                          <p:val>
                                            <p:strVal val="#ppt_x"/>
                                          </p:val>
                                        </p:tav>
                                      </p:tavLst>
                                    </p:anim>
                                    <p:anim calcmode="lin" valueType="num">
                                      <p:cBhvr>
                                        <p:cTn id="45" dur="900" decel="100000" fill="hold"/>
                                        <p:tgtEl>
                                          <p:spTgt spid="19"/>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fade">
                                      <p:cBhvr>
                                        <p:cTn id="51" dur="500"/>
                                        <p:tgtEl>
                                          <p:spTgt spid="27"/>
                                        </p:tgtEl>
                                      </p:cBhvr>
                                    </p:animEffect>
                                  </p:childTnLst>
                                </p:cTn>
                              </p:par>
                              <p:par>
                                <p:cTn id="52" presetID="10" presetClass="entr" presetSubtype="0" fill="hold" nodeType="with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fade">
                                      <p:cBhvr>
                                        <p:cTn id="5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7" grpId="0"/>
      <p:bldP spid="20" grpId="1"/>
      <p:bldP spid="21" grpId="0" animBg="1"/>
      <p:bldP spid="22" grpId="0" animBg="1"/>
      <p:bldP spid="23" grpId="0" animBg="1"/>
      <p:bldP spid="2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E86EC76-88B8-1646-BAAC-4F0EB46C0888}"/>
              </a:ext>
            </a:extLst>
          </p:cNvPr>
          <p:cNvSpPr txBox="1">
            <a:spLocks/>
          </p:cNvSpPr>
          <p:nvPr/>
        </p:nvSpPr>
        <p:spPr>
          <a:xfrm>
            <a:off x="-671655" y="564412"/>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Beamforming</a:t>
            </a:r>
          </a:p>
        </p:txBody>
      </p:sp>
      <p:sp>
        <p:nvSpPr>
          <p:cNvPr id="7" name="TextBox 6">
            <a:extLst>
              <a:ext uri="{FF2B5EF4-FFF2-40B4-BE49-F238E27FC236}">
                <a16:creationId xmlns:a16="http://schemas.microsoft.com/office/drawing/2014/main" id="{6A2D1BEC-EB3B-A34E-A8A4-FF91B99314BB}"/>
              </a:ext>
            </a:extLst>
          </p:cNvPr>
          <p:cNvSpPr txBox="1"/>
          <p:nvPr/>
        </p:nvSpPr>
        <p:spPr>
          <a:xfrm>
            <a:off x="676666" y="1754338"/>
            <a:ext cx="3184157" cy="307777"/>
          </a:xfrm>
          <a:prstGeom prst="rect">
            <a:avLst/>
          </a:prstGeom>
          <a:noFill/>
        </p:spPr>
        <p:txBody>
          <a:bodyPr wrap="square" rtlCol="0">
            <a:spAutoFit/>
          </a:bodyPr>
          <a:lstStyle/>
          <a:p>
            <a:r>
              <a:rPr lang="en-US" sz="1400" dirty="0"/>
              <a:t>1. Set up multiple microphones</a:t>
            </a:r>
          </a:p>
        </p:txBody>
      </p:sp>
      <p:sp>
        <p:nvSpPr>
          <p:cNvPr id="20" name="Content Placeholder 2">
            <a:extLst>
              <a:ext uri="{FF2B5EF4-FFF2-40B4-BE49-F238E27FC236}">
                <a16:creationId xmlns:a16="http://schemas.microsoft.com/office/drawing/2014/main" id="{99A7C77D-0E88-BB49-8810-8902A7002E4C}"/>
              </a:ext>
            </a:extLst>
          </p:cNvPr>
          <p:cNvSpPr txBox="1">
            <a:spLocks/>
          </p:cNvSpPr>
          <p:nvPr/>
        </p:nvSpPr>
        <p:spPr>
          <a:xfrm>
            <a:off x="676666" y="1077542"/>
            <a:ext cx="2991207" cy="578511"/>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defRPr/>
            </a:pPr>
            <a:r>
              <a:rPr lang="en-US" sz="2400" dirty="0">
                <a:ea typeface="Akzidenz-Grotesk BQ Light" charset="0"/>
                <a:cs typeface="Akzidenz-Grotesk BQ Light" charset="0"/>
              </a:rPr>
              <a:t>A process that uses multiple inputs with directionality and time delays to amplify signals and reduce noise</a:t>
            </a:r>
          </a:p>
        </p:txBody>
      </p:sp>
      <p:pic>
        <p:nvPicPr>
          <p:cNvPr id="17" name="Picture 16">
            <a:extLst>
              <a:ext uri="{FF2B5EF4-FFF2-40B4-BE49-F238E27FC236}">
                <a16:creationId xmlns:a16="http://schemas.microsoft.com/office/drawing/2014/main" id="{48AE8353-7427-9C4D-ADA4-688C7B31052B}"/>
              </a:ext>
            </a:extLst>
          </p:cNvPr>
          <p:cNvPicPr>
            <a:picLocks noChangeAspect="1"/>
          </p:cNvPicPr>
          <p:nvPr/>
        </p:nvPicPr>
        <p:blipFill>
          <a:blip r:embed="rId3"/>
          <a:stretch>
            <a:fillRect/>
          </a:stretch>
        </p:blipFill>
        <p:spPr>
          <a:xfrm>
            <a:off x="3860823" y="1754338"/>
            <a:ext cx="7411661" cy="4328410"/>
          </a:xfrm>
          <a:prstGeom prst="rect">
            <a:avLst/>
          </a:prstGeom>
        </p:spPr>
      </p:pic>
    </p:spTree>
    <p:extLst>
      <p:ext uri="{BB962C8B-B14F-4D97-AF65-F5344CB8AC3E}">
        <p14:creationId xmlns:p14="http://schemas.microsoft.com/office/powerpoint/2010/main" val="26367534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E86EC76-88B8-1646-BAAC-4F0EB46C0888}"/>
              </a:ext>
            </a:extLst>
          </p:cNvPr>
          <p:cNvSpPr txBox="1">
            <a:spLocks/>
          </p:cNvSpPr>
          <p:nvPr/>
        </p:nvSpPr>
        <p:spPr>
          <a:xfrm>
            <a:off x="-671655" y="564412"/>
            <a:ext cx="4063584" cy="6802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ea typeface="Akzidenz-Grotesk BQ Medium" charset="0"/>
                <a:cs typeface="Akzidenz-Grotesk BQ Medium" charset="0"/>
              </a:rPr>
              <a:t>Beamforming</a:t>
            </a:r>
          </a:p>
        </p:txBody>
      </p:sp>
      <p:sp>
        <p:nvSpPr>
          <p:cNvPr id="7" name="TextBox 6">
            <a:extLst>
              <a:ext uri="{FF2B5EF4-FFF2-40B4-BE49-F238E27FC236}">
                <a16:creationId xmlns:a16="http://schemas.microsoft.com/office/drawing/2014/main" id="{6A2D1BEC-EB3B-A34E-A8A4-FF91B99314BB}"/>
              </a:ext>
            </a:extLst>
          </p:cNvPr>
          <p:cNvSpPr txBox="1"/>
          <p:nvPr/>
        </p:nvSpPr>
        <p:spPr>
          <a:xfrm>
            <a:off x="676666" y="1754338"/>
            <a:ext cx="3184157" cy="307777"/>
          </a:xfrm>
          <a:prstGeom prst="rect">
            <a:avLst/>
          </a:prstGeom>
          <a:noFill/>
        </p:spPr>
        <p:txBody>
          <a:bodyPr wrap="square" rtlCol="0">
            <a:spAutoFit/>
          </a:bodyPr>
          <a:lstStyle/>
          <a:p>
            <a:r>
              <a:rPr lang="en-US" sz="1400" dirty="0"/>
              <a:t>1. Set up multiple microphones</a:t>
            </a:r>
          </a:p>
        </p:txBody>
      </p:sp>
      <p:sp>
        <p:nvSpPr>
          <p:cNvPr id="15" name="TextBox 14">
            <a:extLst>
              <a:ext uri="{FF2B5EF4-FFF2-40B4-BE49-F238E27FC236}">
                <a16:creationId xmlns:a16="http://schemas.microsoft.com/office/drawing/2014/main" id="{3502D5BB-F0F4-7F48-8051-C2E7B1FCBD63}"/>
              </a:ext>
            </a:extLst>
          </p:cNvPr>
          <p:cNvSpPr txBox="1"/>
          <p:nvPr/>
        </p:nvSpPr>
        <p:spPr>
          <a:xfrm>
            <a:off x="676666" y="2083792"/>
            <a:ext cx="2991207" cy="307777"/>
          </a:xfrm>
          <a:prstGeom prst="rect">
            <a:avLst/>
          </a:prstGeom>
          <a:noFill/>
        </p:spPr>
        <p:txBody>
          <a:bodyPr wrap="square" rtlCol="0">
            <a:spAutoFit/>
          </a:bodyPr>
          <a:lstStyle/>
          <a:p>
            <a:r>
              <a:rPr lang="en-US" sz="1400" dirty="0"/>
              <a:t>2. Apply phase (time) shift &amp; combine </a:t>
            </a:r>
          </a:p>
        </p:txBody>
      </p:sp>
      <p:sp>
        <p:nvSpPr>
          <p:cNvPr id="20" name="Content Placeholder 2">
            <a:extLst>
              <a:ext uri="{FF2B5EF4-FFF2-40B4-BE49-F238E27FC236}">
                <a16:creationId xmlns:a16="http://schemas.microsoft.com/office/drawing/2014/main" id="{99A7C77D-0E88-BB49-8810-8902A7002E4C}"/>
              </a:ext>
            </a:extLst>
          </p:cNvPr>
          <p:cNvSpPr txBox="1">
            <a:spLocks/>
          </p:cNvSpPr>
          <p:nvPr/>
        </p:nvSpPr>
        <p:spPr>
          <a:xfrm>
            <a:off x="676666" y="1077542"/>
            <a:ext cx="2991207" cy="578511"/>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defRPr/>
            </a:pPr>
            <a:r>
              <a:rPr lang="en-US" sz="2400" dirty="0">
                <a:ea typeface="Akzidenz-Grotesk BQ Light" charset="0"/>
                <a:cs typeface="Akzidenz-Grotesk BQ Light" charset="0"/>
              </a:rPr>
              <a:t>A process that uses multiple inputs with directionality and time delays to amplify signals and reduce noise</a:t>
            </a:r>
          </a:p>
        </p:txBody>
      </p:sp>
      <p:pic>
        <p:nvPicPr>
          <p:cNvPr id="8" name="Content Placeholder 5">
            <a:extLst>
              <a:ext uri="{FF2B5EF4-FFF2-40B4-BE49-F238E27FC236}">
                <a16:creationId xmlns:a16="http://schemas.microsoft.com/office/drawing/2014/main" id="{0FE2C482-6D25-D244-8B12-7CE1E86AB9D3}"/>
              </a:ext>
            </a:extLst>
          </p:cNvPr>
          <p:cNvPicPr>
            <a:picLocks noGrp="1" noChangeAspect="1"/>
          </p:cNvPicPr>
          <p:nvPr>
            <p:ph idx="1"/>
          </p:nvPr>
        </p:nvPicPr>
        <p:blipFill>
          <a:blip r:embed="rId3"/>
          <a:stretch>
            <a:fillRect/>
          </a:stretch>
        </p:blipFill>
        <p:spPr>
          <a:xfrm>
            <a:off x="1373389" y="2656404"/>
            <a:ext cx="9639167" cy="4016319"/>
          </a:xfrm>
          <a:prstGeom prst="rect">
            <a:avLst/>
          </a:prstGeom>
        </p:spPr>
      </p:pic>
    </p:spTree>
    <p:extLst>
      <p:ext uri="{BB962C8B-B14F-4D97-AF65-F5344CB8AC3E}">
        <p14:creationId xmlns:p14="http://schemas.microsoft.com/office/powerpoint/2010/main" val="2499079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4400</TotalTime>
  <Words>1338</Words>
  <Application>Microsoft Macintosh PowerPoint</Application>
  <PresentationFormat>Widescreen</PresentationFormat>
  <Paragraphs>162</Paragraphs>
  <Slides>29</Slides>
  <Notes>17</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Akzidenz-Grotesk BQ Light</vt:lpstr>
      <vt:lpstr>Akzidenz-Grotesk BQ Medium</vt:lpstr>
      <vt:lpstr>Arial</vt:lpstr>
      <vt:lpstr>Calibri</vt:lpstr>
      <vt:lpstr>Calibri Light</vt:lpstr>
      <vt:lpstr>Office Theme</vt:lpstr>
      <vt:lpstr>Acoustic Beamforming  for Hearing Aids</vt:lpstr>
      <vt:lpstr>MOTIVATION</vt:lpstr>
      <vt:lpstr>MOTIVATION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Demo!</vt:lpstr>
      <vt:lpstr>PowerPoint Presentation</vt:lpstr>
      <vt:lpstr>Reference Slides</vt:lpstr>
      <vt:lpstr>Microphones &amp; Audio Processing </vt:lpstr>
      <vt:lpstr>Microphones &amp; Audio Processing </vt:lpstr>
      <vt:lpstr>Motivation</vt:lpstr>
      <vt:lpstr>Beamforming: Limitations</vt:lpstr>
      <vt:lpstr>Bone Conduction</vt:lpstr>
      <vt:lpstr>Bone Conduction</vt:lpstr>
      <vt:lpstr>3D Printed Case</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Machine Learning in Acoustic Beamforming for Hearing Aids</dc:title>
  <dc:creator>Alan Liu</dc:creator>
  <cp:lastModifiedBy>Alan Liu</cp:lastModifiedBy>
  <cp:revision>57</cp:revision>
  <dcterms:created xsi:type="dcterms:W3CDTF">2018-03-23T13:07:09Z</dcterms:created>
  <dcterms:modified xsi:type="dcterms:W3CDTF">2018-03-26T14:31:25Z</dcterms:modified>
</cp:coreProperties>
</file>

<file path=docProps/thumbnail.jpeg>
</file>